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2" r:id="rId13"/>
    <p:sldId id="273" r:id="rId14"/>
    <p:sldId id="274" r:id="rId15"/>
    <p:sldId id="275" r:id="rId16"/>
    <p:sldId id="276" r:id="rId17"/>
    <p:sldId id="277" r:id="rId18"/>
    <p:sldId id="278" r:id="rId19"/>
    <p:sldId id="279" r:id="rId20"/>
    <p:sldId id="280" r:id="rId21"/>
    <p:sldId id="281" r:id="rId22"/>
    <p:sldId id="282" r:id="rId23"/>
    <p:sldId id="283" r:id="rId24"/>
    <p:sldId id="284" r:id="rId25"/>
    <p:sldId id="285" r:id="rId26"/>
    <p:sldId id="286" r:id="rId27"/>
    <p:sldId id="287" r:id="rId28"/>
    <p:sldId id="288" r:id="rId29"/>
    <p:sldId id="289" r:id="rId30"/>
    <p:sldId id="290" r:id="rId31"/>
    <p:sldId id="291" r:id="rId32"/>
    <p:sldId id="292" r:id="rId33"/>
    <p:sldId id="293" r:id="rId34"/>
    <p:sldId id="294" r:id="rId35"/>
    <p:sldId id="295" r:id="rId36"/>
    <p:sldId id="296" r:id="rId37"/>
    <p:sldId id="297" r:id="rId38"/>
    <p:sldId id="298" r:id="rId39"/>
    <p:sldId id="299" r:id="rId40"/>
    <p:sldId id="300" r:id="rId41"/>
    <p:sldId id="301" r:id="rId42"/>
    <p:sldId id="302" r:id="rId43"/>
    <p:sldId id="303" r:id="rId44"/>
    <p:sldId id="304" r:id="rId45"/>
    <p:sldId id="305" r:id="rId46"/>
    <p:sldId id="306"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11C9"/>
    <a:srgbClr val="2211FB"/>
    <a:srgbClr val="990099"/>
    <a:srgbClr val="F51199"/>
    <a:srgbClr val="FF00FF"/>
    <a:srgbClr val="FFFFFF"/>
    <a:srgbClr val="00FFFF"/>
    <a:srgbClr val="B8088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8" d="100"/>
          <a:sy n="48" d="100"/>
        </p:scale>
        <p:origin x="-114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027044A0-D857-4722-AC30-881355675932}" type="datetimeFigureOut">
              <a:rPr lang="en-US" smtClean="0"/>
              <a:pPr/>
              <a:t>8/26/2010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90A38C1-1DDA-4264-BD0E-AA0A3A87BCD7}"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027044A0-D857-4722-AC30-881355675932}" type="datetimeFigureOut">
              <a:rPr lang="en-US" smtClean="0"/>
              <a:pPr/>
              <a:t>8/26/2010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90A38C1-1DDA-4264-BD0E-AA0A3A87BCD7}"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027044A0-D857-4722-AC30-881355675932}" type="datetimeFigureOut">
              <a:rPr lang="en-US" smtClean="0"/>
              <a:pPr/>
              <a:t>8/26/2010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90A38C1-1DDA-4264-BD0E-AA0A3A87BCD7}"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027044A0-D857-4722-AC30-881355675932}" type="datetimeFigureOut">
              <a:rPr lang="en-US" smtClean="0"/>
              <a:pPr/>
              <a:t>8/26/2010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90A38C1-1DDA-4264-BD0E-AA0A3A87BCD7}"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7044A0-D857-4722-AC30-881355675932}" type="datetimeFigureOut">
              <a:rPr lang="en-US" smtClean="0"/>
              <a:pPr/>
              <a:t>8/26/2010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90A38C1-1DDA-4264-BD0E-AA0A3A87BCD7}"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027044A0-D857-4722-AC30-881355675932}" type="datetimeFigureOut">
              <a:rPr lang="en-US" smtClean="0"/>
              <a:pPr/>
              <a:t>8/26/2010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90A38C1-1DDA-4264-BD0E-AA0A3A87BCD7}"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027044A0-D857-4722-AC30-881355675932}" type="datetimeFigureOut">
              <a:rPr lang="en-US" smtClean="0"/>
              <a:pPr/>
              <a:t>8/26/2010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A90A38C1-1DDA-4264-BD0E-AA0A3A87BCD7}"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027044A0-D857-4722-AC30-881355675932}" type="datetimeFigureOut">
              <a:rPr lang="en-US" smtClean="0"/>
              <a:pPr/>
              <a:t>8/26/2010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A90A38C1-1DDA-4264-BD0E-AA0A3A87BCD7}"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7044A0-D857-4722-AC30-881355675932}" type="datetimeFigureOut">
              <a:rPr lang="en-US" smtClean="0"/>
              <a:pPr/>
              <a:t>8/26/2010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A90A38C1-1DDA-4264-BD0E-AA0A3A87BCD7}"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7044A0-D857-4722-AC30-881355675932}" type="datetimeFigureOut">
              <a:rPr lang="en-US" smtClean="0"/>
              <a:pPr/>
              <a:t>8/26/2010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90A38C1-1DDA-4264-BD0E-AA0A3A87BCD7}"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7044A0-D857-4722-AC30-881355675932}" type="datetimeFigureOut">
              <a:rPr lang="en-US" smtClean="0"/>
              <a:pPr/>
              <a:t>8/26/2010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90A38C1-1DDA-4264-BD0E-AA0A3A87BCD7}"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7044A0-D857-4722-AC30-881355675932}" type="datetimeFigureOut">
              <a:rPr lang="en-US" smtClean="0"/>
              <a:pPr/>
              <a:t>8/26/2010</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0A38C1-1DDA-4264-BD0E-AA0A3A87BCD7}"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3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3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3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3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3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3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4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4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4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4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4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a:off x="-829361" y="1142984"/>
            <a:ext cx="1658722" cy="1615745"/>
          </a:xfrm>
          <a:prstGeom prst="rect">
            <a:avLst/>
          </a:prstGeom>
          <a:noFill/>
        </p:spPr>
      </p:pic>
      <p:cxnSp>
        <p:nvCxnSpPr>
          <p:cNvPr id="8" name="Straight Arrow Connector 7"/>
          <p:cNvCxnSpPr/>
          <p:nvPr/>
        </p:nvCxnSpPr>
        <p:spPr>
          <a:xfrm rot="16200000" flipH="1">
            <a:off x="1071538" y="3214686"/>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0"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rot="254487">
            <a:off x="343198" y="2416557"/>
            <a:ext cx="1658722" cy="1615745"/>
          </a:xfrm>
          <a:prstGeom prst="rect">
            <a:avLst/>
          </a:prstGeom>
          <a:noFill/>
        </p:spPr>
      </p:pic>
      <p:cxnSp>
        <p:nvCxnSpPr>
          <p:cNvPr id="8" name="Straight Arrow Connector 7"/>
          <p:cNvCxnSpPr/>
          <p:nvPr/>
        </p:nvCxnSpPr>
        <p:spPr>
          <a:xfrm rot="16200000" flipH="1">
            <a:off x="1071538" y="3214686"/>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rot="254487">
            <a:off x="486075" y="2345118"/>
            <a:ext cx="1658722" cy="1615745"/>
          </a:xfrm>
          <a:prstGeom prst="rect">
            <a:avLst/>
          </a:prstGeom>
          <a:noFill/>
        </p:spPr>
      </p:pic>
      <p:cxnSp>
        <p:nvCxnSpPr>
          <p:cNvPr id="8" name="Straight Arrow Connector 7"/>
          <p:cNvCxnSpPr/>
          <p:nvPr/>
        </p:nvCxnSpPr>
        <p:spPr>
          <a:xfrm rot="16200000" flipH="1">
            <a:off x="1071538" y="3214686"/>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7143768" y="785794"/>
            <a:ext cx="1643074" cy="1477328"/>
          </a:xfrm>
          <a:prstGeom prst="rect">
            <a:avLst/>
          </a:prstGeom>
          <a:noFill/>
        </p:spPr>
        <p:txBody>
          <a:bodyPr wrap="square" rtlCol="0">
            <a:spAutoFit/>
          </a:bodyPr>
          <a:lstStyle/>
          <a:p>
            <a:r>
              <a:rPr lang="en-AU" dirty="0" smtClean="0"/>
              <a:t>Seahorses have curly tails. They can be tiny and can grow to 30 centimetres.                                                                                                                                           </a:t>
            </a:r>
            <a:endParaRPr lang="en-A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rot="254487">
            <a:off x="700388" y="2273680"/>
            <a:ext cx="1658722" cy="1615745"/>
          </a:xfrm>
          <a:prstGeom prst="rect">
            <a:avLst/>
          </a:prstGeom>
          <a:noFill/>
        </p:spPr>
      </p:pic>
      <p:cxnSp>
        <p:nvCxnSpPr>
          <p:cNvPr id="8" name="Straight Arrow Connector 7"/>
          <p:cNvCxnSpPr/>
          <p:nvPr/>
        </p:nvCxnSpPr>
        <p:spPr>
          <a:xfrm rot="16200000" flipH="1">
            <a:off x="1071538" y="3214686"/>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7143768" y="785794"/>
            <a:ext cx="1643074" cy="1477328"/>
          </a:xfrm>
          <a:prstGeom prst="rect">
            <a:avLst/>
          </a:prstGeom>
          <a:noFill/>
        </p:spPr>
        <p:txBody>
          <a:bodyPr wrap="square" rtlCol="0">
            <a:spAutoFit/>
          </a:bodyPr>
          <a:lstStyle/>
          <a:p>
            <a:r>
              <a:rPr lang="en-AU" dirty="0" smtClean="0"/>
              <a:t>Seahorses have curly tails. They can be tiny and can grow to 30 centimetres.                                                                                                                                           </a:t>
            </a:r>
            <a:endParaRPr lang="en-A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rot="254487">
            <a:off x="700388" y="2273680"/>
            <a:ext cx="1658722" cy="1615745"/>
          </a:xfrm>
          <a:prstGeom prst="rect">
            <a:avLst/>
          </a:prstGeom>
          <a:noFill/>
        </p:spPr>
      </p:pic>
      <p:cxnSp>
        <p:nvCxnSpPr>
          <p:cNvPr id="8" name="Straight Arrow Connector 7"/>
          <p:cNvCxnSpPr/>
          <p:nvPr/>
        </p:nvCxnSpPr>
        <p:spPr>
          <a:xfrm rot="16200000" flipH="1">
            <a:off x="1071538" y="3214686"/>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643702" y="1"/>
            <a:ext cx="2500298" cy="2308324"/>
          </a:xfrm>
          <a:prstGeom prst="rect">
            <a:avLst/>
          </a:prstGeom>
          <a:noFill/>
        </p:spPr>
        <p:txBody>
          <a:bodyPr wrap="square" rtlCol="0">
            <a:spAutoFit/>
          </a:bodyPr>
          <a:lstStyle/>
          <a:p>
            <a:r>
              <a:rPr lang="en-AU" dirty="0" smtClean="0"/>
              <a:t>Seahorses have curly tails. They can be tiny and can grow to 30 centimetres. It’s head is like a horses head. They can  change different colours  depending on it’s mood                                                                                                                                         </a:t>
            </a:r>
            <a:endParaRPr lang="en-A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rot="254487">
            <a:off x="700389" y="2273681"/>
            <a:ext cx="1658722" cy="1615745"/>
          </a:xfrm>
          <a:prstGeom prst="rect">
            <a:avLst/>
          </a:prstGeom>
          <a:noFill/>
        </p:spPr>
      </p:pic>
      <p:cxnSp>
        <p:nvCxnSpPr>
          <p:cNvPr id="8" name="Straight Arrow Connector 7"/>
          <p:cNvCxnSpPr/>
          <p:nvPr/>
        </p:nvCxnSpPr>
        <p:spPr>
          <a:xfrm rot="16200000" flipH="1">
            <a:off x="1071538" y="3214686"/>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643702" y="1"/>
            <a:ext cx="2500298" cy="2308324"/>
          </a:xfrm>
          <a:prstGeom prst="rect">
            <a:avLst/>
          </a:prstGeom>
          <a:noFill/>
        </p:spPr>
        <p:txBody>
          <a:bodyPr wrap="square" rtlCol="0">
            <a:spAutoFit/>
          </a:bodyPr>
          <a:lstStyle/>
          <a:p>
            <a:r>
              <a:rPr lang="en-AU" dirty="0" smtClean="0"/>
              <a:t>Seahorses have curly tails. They can be tiny and can grow to 30 centimetres. It’s head is like a horses head. They can  change different colours  depending on it’s mood.                                                                                                                                         </a:t>
            </a:r>
            <a:endParaRPr lang="en-A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rot="254487">
            <a:off x="914703" y="2273680"/>
            <a:ext cx="1658722" cy="1615745"/>
          </a:xfrm>
          <a:prstGeom prst="rect">
            <a:avLst/>
          </a:prstGeom>
          <a:noFill/>
        </p:spPr>
      </p:pic>
      <p:cxnSp>
        <p:nvCxnSpPr>
          <p:cNvPr id="8" name="Straight Arrow Connector 7"/>
          <p:cNvCxnSpPr/>
          <p:nvPr/>
        </p:nvCxnSpPr>
        <p:spPr>
          <a:xfrm rot="16200000" flipH="1">
            <a:off x="1071538" y="3214686"/>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643702" y="1"/>
            <a:ext cx="2500298" cy="2308324"/>
          </a:xfrm>
          <a:prstGeom prst="rect">
            <a:avLst/>
          </a:prstGeom>
          <a:noFill/>
        </p:spPr>
        <p:txBody>
          <a:bodyPr wrap="square" rtlCol="0">
            <a:spAutoFit/>
          </a:bodyPr>
          <a:lstStyle/>
          <a:p>
            <a:r>
              <a:rPr lang="en-AU" dirty="0" smtClean="0"/>
              <a:t>Seahorses have curly tails. They can be tiny and can grow to 30 centimetres. It’s head is like a horses head. They can  change different colours  depending on it’s mood.                                                                                                                                         </a:t>
            </a:r>
            <a:endParaRPr lang="en-A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rot="254487">
            <a:off x="1057578" y="2345118"/>
            <a:ext cx="1658722" cy="1615745"/>
          </a:xfrm>
          <a:prstGeom prst="rect">
            <a:avLst/>
          </a:prstGeom>
          <a:noFill/>
        </p:spPr>
      </p:pic>
      <p:cxnSp>
        <p:nvCxnSpPr>
          <p:cNvPr id="8" name="Straight Arrow Connector 7"/>
          <p:cNvCxnSpPr/>
          <p:nvPr/>
        </p:nvCxnSpPr>
        <p:spPr>
          <a:xfrm rot="16200000" flipH="1">
            <a:off x="1071538" y="3286124"/>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643702" y="1"/>
            <a:ext cx="2500298" cy="2308324"/>
          </a:xfrm>
          <a:prstGeom prst="rect">
            <a:avLst/>
          </a:prstGeom>
          <a:noFill/>
        </p:spPr>
        <p:txBody>
          <a:bodyPr wrap="square" rtlCol="0">
            <a:spAutoFit/>
          </a:bodyPr>
          <a:lstStyle/>
          <a:p>
            <a:r>
              <a:rPr lang="en-AU" dirty="0" smtClean="0"/>
              <a:t>Seahorses have curly tails. They can be tiny and can grow to 30 centimetres. It’s head is like a horses head. They can  change different colours  depending on it’s mood.                                                                                                                                         </a:t>
            </a:r>
            <a:endParaRPr lang="en-A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rot="724543">
            <a:off x="1222197" y="2441621"/>
            <a:ext cx="1658722" cy="1615745"/>
          </a:xfrm>
          <a:prstGeom prst="rect">
            <a:avLst/>
          </a:prstGeom>
          <a:noFill/>
        </p:spPr>
      </p:pic>
      <p:cxnSp>
        <p:nvCxnSpPr>
          <p:cNvPr id="8" name="Straight Arrow Connector 7"/>
          <p:cNvCxnSpPr/>
          <p:nvPr/>
        </p:nvCxnSpPr>
        <p:spPr>
          <a:xfrm rot="16200000" flipH="1">
            <a:off x="1071538" y="3286124"/>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643702" y="1"/>
            <a:ext cx="2500298" cy="2308324"/>
          </a:xfrm>
          <a:prstGeom prst="rect">
            <a:avLst/>
          </a:prstGeom>
          <a:noFill/>
        </p:spPr>
        <p:txBody>
          <a:bodyPr wrap="square" rtlCol="0">
            <a:spAutoFit/>
          </a:bodyPr>
          <a:lstStyle/>
          <a:p>
            <a:r>
              <a:rPr lang="en-AU" dirty="0" smtClean="0"/>
              <a:t>Seahorses have curly tails. They can be tiny and can grow to 30 centimetres. It’s head is like a horses head. They can  change different colours  depending on it’s mood.                                                                                                                                         </a:t>
            </a:r>
            <a:endParaRPr lang="en-A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rot="314703">
            <a:off x="1356232" y="2429865"/>
            <a:ext cx="1658722" cy="1615745"/>
          </a:xfrm>
          <a:prstGeom prst="rect">
            <a:avLst/>
          </a:prstGeom>
          <a:noFill/>
        </p:spPr>
      </p:pic>
      <p:cxnSp>
        <p:nvCxnSpPr>
          <p:cNvPr id="8" name="Straight Arrow Connector 7"/>
          <p:cNvCxnSpPr/>
          <p:nvPr/>
        </p:nvCxnSpPr>
        <p:spPr>
          <a:xfrm rot="16200000" flipH="1">
            <a:off x="1071538" y="3286124"/>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643702" y="1"/>
            <a:ext cx="2500298" cy="2308324"/>
          </a:xfrm>
          <a:prstGeom prst="rect">
            <a:avLst/>
          </a:prstGeom>
          <a:noFill/>
        </p:spPr>
        <p:txBody>
          <a:bodyPr wrap="square" rtlCol="0">
            <a:spAutoFit/>
          </a:bodyPr>
          <a:lstStyle/>
          <a:p>
            <a:r>
              <a:rPr lang="en-AU" dirty="0" smtClean="0"/>
              <a:t>Seahorses have curly tails. They can be tiny and can grow to 30 centimetres. It’s head is like a horses head. They can  change different colours  depending on it’s mood.                                                                                                                                         </a:t>
            </a:r>
            <a:endParaRPr lang="en-A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rot="314703">
            <a:off x="1356232" y="2429865"/>
            <a:ext cx="1658722" cy="1615745"/>
          </a:xfrm>
          <a:prstGeom prst="rect">
            <a:avLst/>
          </a:prstGeom>
          <a:noFill/>
        </p:spPr>
      </p:pic>
      <p:cxnSp>
        <p:nvCxnSpPr>
          <p:cNvPr id="8" name="Straight Arrow Connector 7"/>
          <p:cNvCxnSpPr/>
          <p:nvPr/>
        </p:nvCxnSpPr>
        <p:spPr>
          <a:xfrm rot="16200000" flipH="1">
            <a:off x="1071538" y="3286124"/>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643702" y="1"/>
            <a:ext cx="2500298" cy="2308324"/>
          </a:xfrm>
          <a:prstGeom prst="rect">
            <a:avLst/>
          </a:prstGeom>
          <a:noFill/>
        </p:spPr>
        <p:txBody>
          <a:bodyPr wrap="square" rtlCol="0">
            <a:spAutoFit/>
          </a:bodyPr>
          <a:lstStyle/>
          <a:p>
            <a:r>
              <a:rPr lang="en-AU" dirty="0" smtClean="0"/>
              <a:t>Seahorses have curly tails. They can be tiny and can grow to 30 centimetres. It’s head is like a horses head. They can  change different colours  depending on it’s mood.                                                                                                                                         </a:t>
            </a:r>
            <a:endParaRPr lang="en-A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0"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a:off x="-571536" y="1214422"/>
            <a:ext cx="1658722" cy="1615745"/>
          </a:xfrm>
          <a:prstGeom prst="rect">
            <a:avLst/>
          </a:prstGeom>
          <a:noFill/>
        </p:spPr>
      </p:pic>
      <p:cxnSp>
        <p:nvCxnSpPr>
          <p:cNvPr id="8" name="Straight Arrow Connector 7"/>
          <p:cNvCxnSpPr/>
          <p:nvPr/>
        </p:nvCxnSpPr>
        <p:spPr>
          <a:xfrm rot="16200000" flipH="1">
            <a:off x="1071538" y="3214686"/>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rot="314703">
            <a:off x="1570544" y="2429864"/>
            <a:ext cx="1658722" cy="1615745"/>
          </a:xfrm>
          <a:prstGeom prst="rect">
            <a:avLst/>
          </a:prstGeom>
          <a:noFill/>
        </p:spPr>
      </p:pic>
      <p:cxnSp>
        <p:nvCxnSpPr>
          <p:cNvPr id="8" name="Straight Arrow Connector 7"/>
          <p:cNvCxnSpPr/>
          <p:nvPr/>
        </p:nvCxnSpPr>
        <p:spPr>
          <a:xfrm rot="16200000" flipH="1">
            <a:off x="1071538" y="3286124"/>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643702" y="1"/>
            <a:ext cx="2500298" cy="2308324"/>
          </a:xfrm>
          <a:prstGeom prst="rect">
            <a:avLst/>
          </a:prstGeom>
          <a:noFill/>
        </p:spPr>
        <p:txBody>
          <a:bodyPr wrap="square" rtlCol="0">
            <a:spAutoFit/>
          </a:bodyPr>
          <a:lstStyle/>
          <a:p>
            <a:r>
              <a:rPr lang="en-AU" dirty="0" smtClean="0"/>
              <a:t>Seahorses have curly tails. They can be tiny and can grow to 30 centimetres. It’s head is like a horses head. They can  change different colours  depending on it’s mood.                                                                                                                                         </a:t>
            </a:r>
            <a:endParaRPr lang="en-A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rot="314703">
            <a:off x="1570544" y="2429864"/>
            <a:ext cx="1658722" cy="1615745"/>
          </a:xfrm>
          <a:prstGeom prst="rect">
            <a:avLst/>
          </a:prstGeom>
          <a:noFill/>
        </p:spPr>
      </p:pic>
      <p:cxnSp>
        <p:nvCxnSpPr>
          <p:cNvPr id="8" name="Straight Arrow Connector 7"/>
          <p:cNvCxnSpPr/>
          <p:nvPr/>
        </p:nvCxnSpPr>
        <p:spPr>
          <a:xfrm rot="16200000" flipH="1">
            <a:off x="1071538" y="3286124"/>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643702" y="1"/>
            <a:ext cx="2500298" cy="2308324"/>
          </a:xfrm>
          <a:prstGeom prst="rect">
            <a:avLst/>
          </a:prstGeom>
          <a:noFill/>
        </p:spPr>
        <p:txBody>
          <a:bodyPr wrap="square" rtlCol="0">
            <a:spAutoFit/>
          </a:bodyPr>
          <a:lstStyle/>
          <a:p>
            <a:r>
              <a:rPr lang="en-AU" dirty="0" smtClean="0"/>
              <a:t>Seahorses have curly tails. They can be tiny and can grow to 30 centimetres. It’s head is like a horses head. They can  change different colours  depending on it’s mood.                                                                                                                                         </a:t>
            </a:r>
            <a:endParaRPr lang="en-A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rot="314703">
            <a:off x="1784859" y="2572740"/>
            <a:ext cx="1658722" cy="1615745"/>
          </a:xfrm>
          <a:prstGeom prst="rect">
            <a:avLst/>
          </a:prstGeom>
          <a:noFill/>
        </p:spPr>
      </p:pic>
      <p:cxnSp>
        <p:nvCxnSpPr>
          <p:cNvPr id="8" name="Straight Arrow Connector 7"/>
          <p:cNvCxnSpPr/>
          <p:nvPr/>
        </p:nvCxnSpPr>
        <p:spPr>
          <a:xfrm rot="16200000" flipH="1">
            <a:off x="1071538" y="3286124"/>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643702" y="1"/>
            <a:ext cx="2500298" cy="2308324"/>
          </a:xfrm>
          <a:prstGeom prst="rect">
            <a:avLst/>
          </a:prstGeom>
          <a:noFill/>
        </p:spPr>
        <p:txBody>
          <a:bodyPr wrap="square" rtlCol="0">
            <a:spAutoFit/>
          </a:bodyPr>
          <a:lstStyle/>
          <a:p>
            <a:r>
              <a:rPr lang="en-AU" dirty="0" smtClean="0"/>
              <a:t>Seahorses have curly tails. They can be tiny and can grow to 30 centimetres. It’s head is like a horses head. They can  change different colours  depending on it’s mood.                                                                                                                                         </a:t>
            </a:r>
            <a:endParaRPr lang="en-A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duotone>
              <a:prstClr val="black"/>
              <a:schemeClr val="accent4">
                <a:tint val="45000"/>
                <a:satMod val="400000"/>
              </a:schemeClr>
            </a:duotone>
          </a:blip>
          <a:srcRect/>
          <a:stretch>
            <a:fillRect/>
          </a:stretch>
        </p:blipFill>
        <p:spPr bwMode="auto">
          <a:xfrm rot="314703">
            <a:off x="1784859" y="2572740"/>
            <a:ext cx="1658722" cy="1615745"/>
          </a:xfrm>
          <a:prstGeom prst="rect">
            <a:avLst/>
          </a:prstGeom>
          <a:noFill/>
        </p:spPr>
      </p:pic>
      <p:cxnSp>
        <p:nvCxnSpPr>
          <p:cNvPr id="8" name="Straight Arrow Connector 7"/>
          <p:cNvCxnSpPr/>
          <p:nvPr/>
        </p:nvCxnSpPr>
        <p:spPr>
          <a:xfrm rot="16200000" flipH="1">
            <a:off x="1071538" y="3286124"/>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643702" y="1"/>
            <a:ext cx="2500298" cy="2308324"/>
          </a:xfrm>
          <a:prstGeom prst="rect">
            <a:avLst/>
          </a:prstGeom>
          <a:noFill/>
        </p:spPr>
        <p:txBody>
          <a:bodyPr wrap="square" rtlCol="0">
            <a:spAutoFit/>
          </a:bodyPr>
          <a:lstStyle/>
          <a:p>
            <a:r>
              <a:rPr lang="en-AU" dirty="0" smtClean="0"/>
              <a:t>Seahorses have curly tails. They can be tiny and can grow to 30 centimetres. It’s head is like a horses head. They can  change different colours  depending on it’s mood.                                                                                                                                         </a:t>
            </a:r>
            <a:endParaRPr lang="en-A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duotone>
              <a:prstClr val="black"/>
              <a:schemeClr val="accent4">
                <a:tint val="45000"/>
                <a:satMod val="400000"/>
              </a:schemeClr>
            </a:duotone>
          </a:blip>
          <a:srcRect/>
          <a:stretch>
            <a:fillRect/>
          </a:stretch>
        </p:blipFill>
        <p:spPr bwMode="auto">
          <a:xfrm rot="314703">
            <a:off x="1999173" y="2644178"/>
            <a:ext cx="1658722" cy="1615745"/>
          </a:xfrm>
          <a:prstGeom prst="rect">
            <a:avLst/>
          </a:prstGeom>
          <a:noFill/>
        </p:spPr>
      </p:pic>
      <p:cxnSp>
        <p:nvCxnSpPr>
          <p:cNvPr id="8" name="Straight Arrow Connector 7"/>
          <p:cNvCxnSpPr/>
          <p:nvPr/>
        </p:nvCxnSpPr>
        <p:spPr>
          <a:xfrm rot="16200000" flipH="1">
            <a:off x="1071538" y="3286124"/>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643702" y="1"/>
            <a:ext cx="2500298" cy="2308324"/>
          </a:xfrm>
          <a:prstGeom prst="rect">
            <a:avLst/>
          </a:prstGeom>
          <a:noFill/>
        </p:spPr>
        <p:txBody>
          <a:bodyPr wrap="square" rtlCol="0">
            <a:spAutoFit/>
          </a:bodyPr>
          <a:lstStyle/>
          <a:p>
            <a:r>
              <a:rPr lang="en-AU" dirty="0" smtClean="0"/>
              <a:t>Seahorses have curly tails. They can be tiny and can grow to 30 centimetres. It’s head is like a horses head. They can  change different colours  depending on it’s mood.                                                                                                                                         </a:t>
            </a:r>
            <a:endParaRPr lang="en-A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duotone>
              <a:prstClr val="black"/>
              <a:schemeClr val="accent4">
                <a:tint val="45000"/>
                <a:satMod val="400000"/>
              </a:schemeClr>
            </a:duotone>
          </a:blip>
          <a:srcRect/>
          <a:stretch>
            <a:fillRect/>
          </a:stretch>
        </p:blipFill>
        <p:spPr bwMode="auto">
          <a:xfrm rot="314703">
            <a:off x="1965117" y="3387694"/>
            <a:ext cx="856087" cy="833906"/>
          </a:xfrm>
          <a:prstGeom prst="rect">
            <a:avLst/>
          </a:prstGeom>
          <a:noFill/>
        </p:spPr>
      </p:pic>
      <p:cxnSp>
        <p:nvCxnSpPr>
          <p:cNvPr id="8" name="Straight Arrow Connector 7"/>
          <p:cNvCxnSpPr/>
          <p:nvPr/>
        </p:nvCxnSpPr>
        <p:spPr>
          <a:xfrm rot="16200000" flipH="1">
            <a:off x="1071538" y="3286124"/>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643702" y="1"/>
            <a:ext cx="2500298" cy="2308324"/>
          </a:xfrm>
          <a:prstGeom prst="rect">
            <a:avLst/>
          </a:prstGeom>
          <a:noFill/>
        </p:spPr>
        <p:txBody>
          <a:bodyPr wrap="square" rtlCol="0">
            <a:spAutoFit/>
          </a:bodyPr>
          <a:lstStyle/>
          <a:p>
            <a:r>
              <a:rPr lang="en-AU" dirty="0" smtClean="0"/>
              <a:t>Seahorses have curly tails. They can be tiny and can grow to 30 centimetres. It’s head is like a horses head. They can  change different colours  depending on it’s mood.                                                                                                                                         </a:t>
            </a:r>
            <a:endParaRPr lang="en-AU"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duotone>
              <a:prstClr val="black"/>
              <a:schemeClr val="accent4">
                <a:tint val="45000"/>
                <a:satMod val="400000"/>
              </a:schemeClr>
            </a:duotone>
          </a:blip>
          <a:srcRect/>
          <a:stretch>
            <a:fillRect/>
          </a:stretch>
        </p:blipFill>
        <p:spPr bwMode="auto">
          <a:xfrm rot="314703">
            <a:off x="1968481" y="3314243"/>
            <a:ext cx="935378" cy="911143"/>
          </a:xfrm>
          <a:prstGeom prst="rect">
            <a:avLst/>
          </a:prstGeom>
          <a:noFill/>
        </p:spPr>
      </p:pic>
      <p:cxnSp>
        <p:nvCxnSpPr>
          <p:cNvPr id="8" name="Straight Arrow Connector 7"/>
          <p:cNvCxnSpPr/>
          <p:nvPr/>
        </p:nvCxnSpPr>
        <p:spPr>
          <a:xfrm rot="16200000" flipH="1">
            <a:off x="1071538" y="3286124"/>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643702" y="1"/>
            <a:ext cx="2500298" cy="2308324"/>
          </a:xfrm>
          <a:prstGeom prst="rect">
            <a:avLst/>
          </a:prstGeom>
          <a:noFill/>
        </p:spPr>
        <p:txBody>
          <a:bodyPr wrap="square" rtlCol="0">
            <a:spAutoFit/>
          </a:bodyPr>
          <a:lstStyle/>
          <a:p>
            <a:r>
              <a:rPr lang="en-AU" dirty="0" smtClean="0"/>
              <a:t>Seahorses have curly tails. They can be tiny and can grow to 30 centimetres. It’s head is like a horses head. They can  change different colours  depending on it’s mood.                                                                                                                                         </a:t>
            </a:r>
            <a:endParaRPr lang="en-AU"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duotone>
              <a:prstClr val="black"/>
              <a:schemeClr val="accent4">
                <a:tint val="45000"/>
                <a:satMod val="400000"/>
              </a:schemeClr>
            </a:duotone>
          </a:blip>
          <a:srcRect/>
          <a:stretch>
            <a:fillRect/>
          </a:stretch>
        </p:blipFill>
        <p:spPr bwMode="auto">
          <a:xfrm rot="314703">
            <a:off x="1976358" y="3142246"/>
            <a:ext cx="1121051" cy="1092005"/>
          </a:xfrm>
          <a:prstGeom prst="rect">
            <a:avLst/>
          </a:prstGeom>
          <a:noFill/>
        </p:spPr>
      </p:pic>
      <p:cxnSp>
        <p:nvCxnSpPr>
          <p:cNvPr id="8" name="Straight Arrow Connector 7"/>
          <p:cNvCxnSpPr/>
          <p:nvPr/>
        </p:nvCxnSpPr>
        <p:spPr>
          <a:xfrm rot="16200000" flipH="1">
            <a:off x="1071538" y="3286124"/>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643702" y="1"/>
            <a:ext cx="2500298" cy="2308324"/>
          </a:xfrm>
          <a:prstGeom prst="rect">
            <a:avLst/>
          </a:prstGeom>
          <a:noFill/>
        </p:spPr>
        <p:txBody>
          <a:bodyPr wrap="square" rtlCol="0">
            <a:spAutoFit/>
          </a:bodyPr>
          <a:lstStyle/>
          <a:p>
            <a:r>
              <a:rPr lang="en-AU" dirty="0" smtClean="0"/>
              <a:t>Seahorses have curly tails. They can be tiny and can grow to 30 centimetres. It’s head is like a horses head. They can  change different colours  depending on it’s mood.                                                                                                                                         </a:t>
            </a:r>
            <a:endParaRPr lang="en-A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duotone>
              <a:prstClr val="black"/>
              <a:schemeClr val="accent4">
                <a:tint val="45000"/>
                <a:satMod val="400000"/>
              </a:schemeClr>
            </a:duotone>
          </a:blip>
          <a:srcRect/>
          <a:stretch>
            <a:fillRect/>
          </a:stretch>
        </p:blipFill>
        <p:spPr bwMode="auto">
          <a:xfrm rot="314703">
            <a:off x="2081794" y="2616360"/>
            <a:ext cx="1922287" cy="1872482"/>
          </a:xfrm>
          <a:prstGeom prst="rect">
            <a:avLst/>
          </a:prstGeom>
          <a:noFill/>
        </p:spPr>
      </p:pic>
      <p:cxnSp>
        <p:nvCxnSpPr>
          <p:cNvPr id="8" name="Straight Arrow Connector 7"/>
          <p:cNvCxnSpPr/>
          <p:nvPr/>
        </p:nvCxnSpPr>
        <p:spPr>
          <a:xfrm rot="16200000" flipH="1">
            <a:off x="1071538" y="3286124"/>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643702" y="1"/>
            <a:ext cx="2500298" cy="2308324"/>
          </a:xfrm>
          <a:prstGeom prst="rect">
            <a:avLst/>
          </a:prstGeom>
          <a:noFill/>
        </p:spPr>
        <p:txBody>
          <a:bodyPr wrap="square" rtlCol="0">
            <a:spAutoFit/>
          </a:bodyPr>
          <a:lstStyle/>
          <a:p>
            <a:r>
              <a:rPr lang="en-AU" dirty="0" smtClean="0"/>
              <a:t>Seahorses have curly tails. They can be tiny and can grow to 30 centimetres. It’s head is like a horses head. They can  change different colours  depending on it’s mood.                                                                                                                                         </a:t>
            </a:r>
            <a:endParaRPr lang="en-AU"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duotone>
              <a:prstClr val="black"/>
              <a:schemeClr val="accent4">
                <a:tint val="45000"/>
                <a:satMod val="400000"/>
              </a:schemeClr>
            </a:duotone>
          </a:blip>
          <a:srcRect/>
          <a:stretch>
            <a:fillRect/>
          </a:stretch>
        </p:blipFill>
        <p:spPr bwMode="auto">
          <a:xfrm rot="314703">
            <a:off x="2081794" y="2616360"/>
            <a:ext cx="1922287" cy="1872482"/>
          </a:xfrm>
          <a:prstGeom prst="rect">
            <a:avLst/>
          </a:prstGeom>
          <a:noFill/>
        </p:spPr>
      </p:pic>
      <p:cxnSp>
        <p:nvCxnSpPr>
          <p:cNvPr id="8" name="Straight Arrow Connector 7"/>
          <p:cNvCxnSpPr/>
          <p:nvPr/>
        </p:nvCxnSpPr>
        <p:spPr>
          <a:xfrm rot="16200000" flipH="1">
            <a:off x="1071538" y="3286124"/>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643702" y="1"/>
            <a:ext cx="2500298" cy="2308324"/>
          </a:xfrm>
          <a:prstGeom prst="rect">
            <a:avLst/>
          </a:prstGeom>
          <a:noFill/>
        </p:spPr>
        <p:txBody>
          <a:bodyPr wrap="square" rtlCol="0">
            <a:spAutoFit/>
          </a:bodyPr>
          <a:lstStyle/>
          <a:p>
            <a:r>
              <a:rPr lang="en-AU" dirty="0" smtClean="0">
                <a:solidFill>
                  <a:srgbClr val="2211FB"/>
                </a:solidFill>
              </a:rPr>
              <a:t>Seahorses have curly tails.</a:t>
            </a:r>
            <a:r>
              <a:rPr lang="en-AU" dirty="0" smtClean="0"/>
              <a:t> </a:t>
            </a:r>
            <a:r>
              <a:rPr lang="en-AU" dirty="0" smtClean="0">
                <a:solidFill>
                  <a:srgbClr val="FFFF00"/>
                </a:solidFill>
              </a:rPr>
              <a:t>They can be tiny and can grow to 30 centimetres. </a:t>
            </a:r>
            <a:r>
              <a:rPr lang="en-AU" dirty="0" smtClean="0">
                <a:solidFill>
                  <a:srgbClr val="2211FB"/>
                </a:solidFill>
              </a:rPr>
              <a:t>It’s head is like a horses head. </a:t>
            </a:r>
            <a:r>
              <a:rPr lang="en-AU" dirty="0" smtClean="0">
                <a:solidFill>
                  <a:srgbClr val="FF0000"/>
                </a:solidFill>
              </a:rPr>
              <a:t>They</a:t>
            </a:r>
            <a:r>
              <a:rPr lang="en-AU" dirty="0" smtClean="0"/>
              <a:t> </a:t>
            </a:r>
            <a:r>
              <a:rPr lang="en-AU" dirty="0" smtClean="0">
                <a:solidFill>
                  <a:srgbClr val="FF0000"/>
                </a:solidFill>
              </a:rPr>
              <a:t>can  change different colours  depending on it’s mood.                                                                                                                                         </a:t>
            </a:r>
            <a:endParaRPr lang="en-AU" dirty="0">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0"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a:off x="-428660" y="1142984"/>
            <a:ext cx="1658722" cy="1615745"/>
          </a:xfrm>
          <a:prstGeom prst="rect">
            <a:avLst/>
          </a:prstGeom>
          <a:noFill/>
        </p:spPr>
      </p:pic>
      <p:cxnSp>
        <p:nvCxnSpPr>
          <p:cNvPr id="8" name="Straight Arrow Connector 7"/>
          <p:cNvCxnSpPr/>
          <p:nvPr/>
        </p:nvCxnSpPr>
        <p:spPr>
          <a:xfrm rot="16200000" flipH="1">
            <a:off x="1071538" y="3214686"/>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rot="314703">
            <a:off x="2081794" y="2616360"/>
            <a:ext cx="1922287" cy="1872482"/>
          </a:xfrm>
          <a:prstGeom prst="rect">
            <a:avLst/>
          </a:prstGeom>
          <a:noFill/>
        </p:spPr>
      </p:pic>
      <p:cxnSp>
        <p:nvCxnSpPr>
          <p:cNvPr id="8" name="Straight Arrow Connector 7"/>
          <p:cNvCxnSpPr/>
          <p:nvPr/>
        </p:nvCxnSpPr>
        <p:spPr>
          <a:xfrm rot="16200000" flipH="1">
            <a:off x="1071538" y="3286124"/>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643702" y="1"/>
            <a:ext cx="2500298" cy="2308324"/>
          </a:xfrm>
          <a:prstGeom prst="rect">
            <a:avLst/>
          </a:prstGeom>
          <a:noFill/>
        </p:spPr>
        <p:txBody>
          <a:bodyPr wrap="square" rtlCol="0">
            <a:spAutoFit/>
          </a:bodyPr>
          <a:lstStyle/>
          <a:p>
            <a:r>
              <a:rPr lang="en-AU" dirty="0" smtClean="0">
                <a:solidFill>
                  <a:srgbClr val="2211FB"/>
                </a:solidFill>
              </a:rPr>
              <a:t>Seahorses have curly tails.</a:t>
            </a:r>
            <a:r>
              <a:rPr lang="en-AU" dirty="0" smtClean="0"/>
              <a:t> </a:t>
            </a:r>
            <a:r>
              <a:rPr lang="en-AU" dirty="0" smtClean="0">
                <a:solidFill>
                  <a:srgbClr val="FFFF00"/>
                </a:solidFill>
              </a:rPr>
              <a:t>They can be tiny and can grow to 30 centimetres. </a:t>
            </a:r>
            <a:r>
              <a:rPr lang="en-AU" dirty="0" smtClean="0">
                <a:solidFill>
                  <a:srgbClr val="2211FB"/>
                </a:solidFill>
              </a:rPr>
              <a:t>It’s head is like a horses head. </a:t>
            </a:r>
            <a:r>
              <a:rPr lang="en-AU" dirty="0" smtClean="0">
                <a:solidFill>
                  <a:srgbClr val="FF0000"/>
                </a:solidFill>
              </a:rPr>
              <a:t>They</a:t>
            </a:r>
            <a:r>
              <a:rPr lang="en-AU" dirty="0" smtClean="0"/>
              <a:t> </a:t>
            </a:r>
            <a:r>
              <a:rPr lang="en-AU" dirty="0" smtClean="0">
                <a:solidFill>
                  <a:srgbClr val="FF0000"/>
                </a:solidFill>
              </a:rPr>
              <a:t>can  change different colours  depending on it’s mood.                                                                                                                                         </a:t>
            </a:r>
            <a:endParaRPr lang="en-AU" dirty="0">
              <a:solidFill>
                <a:srgbClr val="FF0000"/>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rot="314703">
            <a:off x="2367546" y="3084316"/>
            <a:ext cx="1922287" cy="1872482"/>
          </a:xfrm>
          <a:prstGeom prst="rect">
            <a:avLst/>
          </a:prstGeom>
          <a:noFill/>
        </p:spPr>
      </p:pic>
      <p:cxnSp>
        <p:nvCxnSpPr>
          <p:cNvPr id="8" name="Straight Arrow Connector 7"/>
          <p:cNvCxnSpPr/>
          <p:nvPr/>
        </p:nvCxnSpPr>
        <p:spPr>
          <a:xfrm rot="16200000" flipH="1">
            <a:off x="1071538" y="3286124"/>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643702" y="1"/>
            <a:ext cx="2500298" cy="2308324"/>
          </a:xfrm>
          <a:prstGeom prst="rect">
            <a:avLst/>
          </a:prstGeom>
          <a:noFill/>
        </p:spPr>
        <p:txBody>
          <a:bodyPr wrap="square" rtlCol="0">
            <a:spAutoFit/>
          </a:bodyPr>
          <a:lstStyle/>
          <a:p>
            <a:r>
              <a:rPr lang="en-AU" dirty="0" smtClean="0">
                <a:solidFill>
                  <a:srgbClr val="2211FB"/>
                </a:solidFill>
              </a:rPr>
              <a:t>Seahorses have curly tails.</a:t>
            </a:r>
            <a:r>
              <a:rPr lang="en-AU" dirty="0" smtClean="0"/>
              <a:t> </a:t>
            </a:r>
            <a:r>
              <a:rPr lang="en-AU" dirty="0" smtClean="0">
                <a:solidFill>
                  <a:srgbClr val="FFFF00"/>
                </a:solidFill>
              </a:rPr>
              <a:t>They can be tiny and can grow to 30 centimetres. </a:t>
            </a:r>
            <a:r>
              <a:rPr lang="en-AU" dirty="0" smtClean="0">
                <a:solidFill>
                  <a:srgbClr val="2211FB"/>
                </a:solidFill>
              </a:rPr>
              <a:t>It’s head is like a horses head. </a:t>
            </a:r>
            <a:r>
              <a:rPr lang="en-AU" dirty="0" smtClean="0">
                <a:solidFill>
                  <a:srgbClr val="FF0000"/>
                </a:solidFill>
              </a:rPr>
              <a:t>They</a:t>
            </a:r>
            <a:r>
              <a:rPr lang="en-AU" dirty="0" smtClean="0"/>
              <a:t> </a:t>
            </a:r>
            <a:r>
              <a:rPr lang="en-AU" dirty="0" smtClean="0">
                <a:solidFill>
                  <a:srgbClr val="FF0000"/>
                </a:solidFill>
              </a:rPr>
              <a:t>can  change different colours  depending on it’s mood.                                                                                                                                         </a:t>
            </a:r>
            <a:endParaRPr lang="en-AU" dirty="0">
              <a:solidFill>
                <a:srgbClr val="FF000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rot="314703">
            <a:off x="2367546" y="3084316"/>
            <a:ext cx="1922287" cy="1872482"/>
          </a:xfrm>
          <a:prstGeom prst="rect">
            <a:avLst/>
          </a:prstGeom>
          <a:noFill/>
        </p:spPr>
      </p:pic>
      <p:cxnSp>
        <p:nvCxnSpPr>
          <p:cNvPr id="8" name="Straight Arrow Connector 7"/>
          <p:cNvCxnSpPr/>
          <p:nvPr/>
        </p:nvCxnSpPr>
        <p:spPr>
          <a:xfrm rot="16200000" flipH="1">
            <a:off x="1071538" y="3286124"/>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215074" y="0"/>
            <a:ext cx="2928926" cy="3139321"/>
          </a:xfrm>
          <a:prstGeom prst="rect">
            <a:avLst/>
          </a:prstGeom>
          <a:noFill/>
        </p:spPr>
        <p:txBody>
          <a:bodyPr wrap="square" rtlCol="0">
            <a:spAutoFit/>
          </a:bodyPr>
          <a:lstStyle/>
          <a:p>
            <a:r>
              <a:rPr lang="en-AU" dirty="0" smtClean="0">
                <a:solidFill>
                  <a:srgbClr val="2211FB"/>
                </a:solidFill>
              </a:rPr>
              <a:t>Seahorses have curly tails.</a:t>
            </a:r>
            <a:r>
              <a:rPr lang="en-AU" dirty="0" smtClean="0"/>
              <a:t> </a:t>
            </a:r>
            <a:r>
              <a:rPr lang="en-AU" dirty="0" smtClean="0">
                <a:solidFill>
                  <a:srgbClr val="FFFF00"/>
                </a:solidFill>
              </a:rPr>
              <a:t>They can be tiny and can grow to 30 centimetres. </a:t>
            </a:r>
            <a:r>
              <a:rPr lang="en-AU" dirty="0" smtClean="0">
                <a:solidFill>
                  <a:srgbClr val="2211FB"/>
                </a:solidFill>
              </a:rPr>
              <a:t>It’s head is like a horses head. </a:t>
            </a:r>
            <a:r>
              <a:rPr lang="en-AU" dirty="0" smtClean="0">
                <a:solidFill>
                  <a:srgbClr val="FF0000"/>
                </a:solidFill>
              </a:rPr>
              <a:t>They</a:t>
            </a:r>
            <a:r>
              <a:rPr lang="en-AU" dirty="0" smtClean="0"/>
              <a:t> </a:t>
            </a:r>
            <a:r>
              <a:rPr lang="en-AU" dirty="0" smtClean="0">
                <a:solidFill>
                  <a:srgbClr val="FF0000"/>
                </a:solidFill>
              </a:rPr>
              <a:t>can  change different colours  depending on it’s mood. </a:t>
            </a:r>
            <a:r>
              <a:rPr lang="en-AU" dirty="0" smtClean="0">
                <a:solidFill>
                  <a:srgbClr val="FF0000"/>
                </a:solidFill>
              </a:rPr>
              <a:t>Seahorses like warm water. They are generally  found in shallow water near the coastline. Seahorses</a:t>
            </a:r>
            <a:r>
              <a:rPr lang="en-AU" dirty="0" smtClean="0">
                <a:solidFill>
                  <a:srgbClr val="FF0000"/>
                </a:solidFill>
              </a:rPr>
              <a:t> do not like being by themselves</a:t>
            </a:r>
            <a:r>
              <a:rPr lang="en-AU" dirty="0" smtClean="0">
                <a:solidFill>
                  <a:srgbClr val="FF0000"/>
                </a:solidFill>
              </a:rPr>
              <a:t>                                                                                                                                       </a:t>
            </a:r>
            <a:endParaRPr lang="en-AU" dirty="0">
              <a:solidFill>
                <a:srgbClr val="FF0000"/>
              </a:solidFill>
            </a:endParaRPr>
          </a:p>
        </p:txBody>
      </p:sp>
      <p:sp>
        <p:nvSpPr>
          <p:cNvPr id="9" name="TextBox 8"/>
          <p:cNvSpPr txBox="1"/>
          <p:nvPr/>
        </p:nvSpPr>
        <p:spPr>
          <a:xfrm>
            <a:off x="0" y="0"/>
            <a:ext cx="2428860" cy="1754326"/>
          </a:xfrm>
          <a:prstGeom prst="rect">
            <a:avLst/>
          </a:prstGeom>
          <a:noFill/>
        </p:spPr>
        <p:txBody>
          <a:bodyPr wrap="square" rtlCol="0">
            <a:spAutoFit/>
          </a:bodyPr>
          <a:lstStyle/>
          <a:p>
            <a:r>
              <a:rPr lang="en-AU" dirty="0" smtClean="0"/>
              <a:t>Seahorses  have predators like crabs, rays and tuna. Storms are dangerous for seahorses because they can get blown to shore.</a:t>
            </a:r>
            <a:endParaRPr lang="en-AU"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rot="314703">
            <a:off x="2367546" y="3084316"/>
            <a:ext cx="1922287" cy="1872482"/>
          </a:xfrm>
          <a:prstGeom prst="rect">
            <a:avLst/>
          </a:prstGeom>
          <a:noFill/>
        </p:spPr>
      </p:pic>
      <p:cxnSp>
        <p:nvCxnSpPr>
          <p:cNvPr id="8" name="Straight Arrow Connector 7"/>
          <p:cNvCxnSpPr/>
          <p:nvPr/>
        </p:nvCxnSpPr>
        <p:spPr>
          <a:xfrm rot="16200000" flipH="1">
            <a:off x="1071538" y="3286124"/>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215074" y="0"/>
            <a:ext cx="2928926" cy="3139321"/>
          </a:xfrm>
          <a:prstGeom prst="rect">
            <a:avLst/>
          </a:prstGeom>
          <a:noFill/>
        </p:spPr>
        <p:txBody>
          <a:bodyPr wrap="square" rtlCol="0">
            <a:spAutoFit/>
          </a:bodyPr>
          <a:lstStyle/>
          <a:p>
            <a:r>
              <a:rPr lang="en-AU" dirty="0" smtClean="0">
                <a:solidFill>
                  <a:srgbClr val="2211FB"/>
                </a:solidFill>
              </a:rPr>
              <a:t>Seahorses have curly tails.</a:t>
            </a:r>
            <a:r>
              <a:rPr lang="en-AU" dirty="0" smtClean="0"/>
              <a:t> </a:t>
            </a:r>
            <a:r>
              <a:rPr lang="en-AU" dirty="0" smtClean="0">
                <a:solidFill>
                  <a:srgbClr val="FFFF00"/>
                </a:solidFill>
              </a:rPr>
              <a:t>They can be tiny and can grow to 30 centimetres. </a:t>
            </a:r>
            <a:r>
              <a:rPr lang="en-AU" dirty="0" smtClean="0">
                <a:solidFill>
                  <a:srgbClr val="2211FB"/>
                </a:solidFill>
              </a:rPr>
              <a:t>It’s head is like a horses head. </a:t>
            </a:r>
            <a:r>
              <a:rPr lang="en-AU" dirty="0" smtClean="0">
                <a:solidFill>
                  <a:srgbClr val="FF0000"/>
                </a:solidFill>
              </a:rPr>
              <a:t>They</a:t>
            </a:r>
            <a:r>
              <a:rPr lang="en-AU" dirty="0" smtClean="0"/>
              <a:t> </a:t>
            </a:r>
            <a:r>
              <a:rPr lang="en-AU" dirty="0" smtClean="0">
                <a:solidFill>
                  <a:srgbClr val="FF0000"/>
                </a:solidFill>
              </a:rPr>
              <a:t>can  change different colours  depending on it’s mood. </a:t>
            </a:r>
            <a:r>
              <a:rPr lang="en-AU" dirty="0" smtClean="0">
                <a:solidFill>
                  <a:srgbClr val="FF0000"/>
                </a:solidFill>
              </a:rPr>
              <a:t>Seahorses like warm water. They are generally  found in shallow water near the coastline. Seahorses</a:t>
            </a:r>
            <a:r>
              <a:rPr lang="en-AU" dirty="0" smtClean="0">
                <a:solidFill>
                  <a:srgbClr val="FF0000"/>
                </a:solidFill>
              </a:rPr>
              <a:t> do not like being by themselves</a:t>
            </a:r>
            <a:r>
              <a:rPr lang="en-AU" dirty="0" smtClean="0">
                <a:solidFill>
                  <a:srgbClr val="FF0000"/>
                </a:solidFill>
              </a:rPr>
              <a:t>                                                                                                                                       </a:t>
            </a:r>
            <a:endParaRPr lang="en-AU" dirty="0">
              <a:solidFill>
                <a:srgbClr val="FF0000"/>
              </a:solidFill>
            </a:endParaRPr>
          </a:p>
        </p:txBody>
      </p:sp>
      <p:sp>
        <p:nvSpPr>
          <p:cNvPr id="9" name="TextBox 8"/>
          <p:cNvSpPr txBox="1"/>
          <p:nvPr/>
        </p:nvSpPr>
        <p:spPr>
          <a:xfrm>
            <a:off x="0" y="1"/>
            <a:ext cx="2714612" cy="2308324"/>
          </a:xfrm>
          <a:prstGeom prst="rect">
            <a:avLst/>
          </a:prstGeom>
          <a:noFill/>
        </p:spPr>
        <p:txBody>
          <a:bodyPr wrap="square" rtlCol="0">
            <a:spAutoFit/>
          </a:bodyPr>
          <a:lstStyle/>
          <a:p>
            <a:r>
              <a:rPr lang="en-AU" dirty="0" smtClean="0"/>
              <a:t>Seahorses  have predators like crabs, rays and tuna. Storms are dangerous for seahorses because they can get blown to shore. Seahorses eat brine shrimp, tiny fish and plankton.</a:t>
            </a:r>
            <a:endParaRPr lang="en-AU" dirty="0"/>
          </a:p>
        </p:txBody>
      </p:sp>
      <p:pic>
        <p:nvPicPr>
          <p:cNvPr id="2" name="Picture 2" descr="Record breaker"/>
          <p:cNvPicPr>
            <a:picLocks noChangeAspect="1" noChangeArrowheads="1"/>
          </p:cNvPicPr>
          <p:nvPr/>
        </p:nvPicPr>
        <p:blipFill>
          <a:blip r:embed="rId4" cstate="print"/>
          <a:srcRect/>
          <a:stretch>
            <a:fillRect/>
          </a:stretch>
        </p:blipFill>
        <p:spPr bwMode="auto">
          <a:xfrm>
            <a:off x="5429256" y="3357562"/>
            <a:ext cx="1905000" cy="1152526"/>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rot="314703">
            <a:off x="2653298" y="3012877"/>
            <a:ext cx="1922287" cy="1872482"/>
          </a:xfrm>
          <a:prstGeom prst="rect">
            <a:avLst/>
          </a:prstGeom>
          <a:noFill/>
        </p:spPr>
      </p:pic>
      <p:cxnSp>
        <p:nvCxnSpPr>
          <p:cNvPr id="8" name="Straight Arrow Connector 7"/>
          <p:cNvCxnSpPr/>
          <p:nvPr/>
        </p:nvCxnSpPr>
        <p:spPr>
          <a:xfrm rot="16200000" flipH="1">
            <a:off x="1071538" y="3286124"/>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215074" y="0"/>
            <a:ext cx="2928926" cy="3139321"/>
          </a:xfrm>
          <a:prstGeom prst="rect">
            <a:avLst/>
          </a:prstGeom>
          <a:noFill/>
        </p:spPr>
        <p:txBody>
          <a:bodyPr wrap="square" rtlCol="0">
            <a:spAutoFit/>
          </a:bodyPr>
          <a:lstStyle/>
          <a:p>
            <a:r>
              <a:rPr lang="en-AU" dirty="0" smtClean="0">
                <a:solidFill>
                  <a:srgbClr val="2211FB"/>
                </a:solidFill>
              </a:rPr>
              <a:t>Seahorses have curly tails.</a:t>
            </a:r>
            <a:r>
              <a:rPr lang="en-AU" dirty="0" smtClean="0"/>
              <a:t> </a:t>
            </a:r>
            <a:r>
              <a:rPr lang="en-AU" dirty="0" smtClean="0">
                <a:solidFill>
                  <a:srgbClr val="FFFF00"/>
                </a:solidFill>
              </a:rPr>
              <a:t>They can be tiny and can grow to 30 centimetres. </a:t>
            </a:r>
            <a:r>
              <a:rPr lang="en-AU" dirty="0" smtClean="0">
                <a:solidFill>
                  <a:srgbClr val="2211FB"/>
                </a:solidFill>
              </a:rPr>
              <a:t>It’s head is like a horses head. </a:t>
            </a:r>
            <a:r>
              <a:rPr lang="en-AU" dirty="0" smtClean="0">
                <a:solidFill>
                  <a:srgbClr val="FF0000"/>
                </a:solidFill>
              </a:rPr>
              <a:t>They</a:t>
            </a:r>
            <a:r>
              <a:rPr lang="en-AU" dirty="0" smtClean="0"/>
              <a:t> </a:t>
            </a:r>
            <a:r>
              <a:rPr lang="en-AU" dirty="0" smtClean="0">
                <a:solidFill>
                  <a:srgbClr val="FF0000"/>
                </a:solidFill>
              </a:rPr>
              <a:t>can  change different colours  depending on it’s mood. </a:t>
            </a:r>
            <a:r>
              <a:rPr lang="en-AU" dirty="0" smtClean="0">
                <a:solidFill>
                  <a:srgbClr val="FF0000"/>
                </a:solidFill>
              </a:rPr>
              <a:t>Seahorses like warm water. They are generally  found in shallow water near the coastline. Seahorses</a:t>
            </a:r>
            <a:r>
              <a:rPr lang="en-AU" dirty="0" smtClean="0">
                <a:solidFill>
                  <a:srgbClr val="FF0000"/>
                </a:solidFill>
              </a:rPr>
              <a:t> do not like being by themselves</a:t>
            </a:r>
            <a:r>
              <a:rPr lang="en-AU" dirty="0" smtClean="0">
                <a:solidFill>
                  <a:srgbClr val="FF0000"/>
                </a:solidFill>
              </a:rPr>
              <a:t>                                                                                                                                       </a:t>
            </a:r>
            <a:endParaRPr lang="en-AU" dirty="0">
              <a:solidFill>
                <a:srgbClr val="FF0000"/>
              </a:solidFill>
            </a:endParaRPr>
          </a:p>
        </p:txBody>
      </p:sp>
      <p:sp>
        <p:nvSpPr>
          <p:cNvPr id="9" name="TextBox 8"/>
          <p:cNvSpPr txBox="1"/>
          <p:nvPr/>
        </p:nvSpPr>
        <p:spPr>
          <a:xfrm>
            <a:off x="0" y="1"/>
            <a:ext cx="2714612" cy="2308324"/>
          </a:xfrm>
          <a:prstGeom prst="rect">
            <a:avLst/>
          </a:prstGeom>
          <a:noFill/>
        </p:spPr>
        <p:txBody>
          <a:bodyPr wrap="square" rtlCol="0">
            <a:spAutoFit/>
          </a:bodyPr>
          <a:lstStyle/>
          <a:p>
            <a:r>
              <a:rPr lang="en-AU" dirty="0" smtClean="0"/>
              <a:t>Seahorses  have predators like crabs, rays and tuna. Storms are dangerous for seahorses because they can get blown to shore. Seahorses eat brine shrimp, tiny fish and plankton.</a:t>
            </a:r>
            <a:endParaRPr lang="en-AU" dirty="0"/>
          </a:p>
        </p:txBody>
      </p:sp>
      <p:pic>
        <p:nvPicPr>
          <p:cNvPr id="2" name="Picture 2" descr="Record breaker"/>
          <p:cNvPicPr>
            <a:picLocks noChangeAspect="1" noChangeArrowheads="1"/>
          </p:cNvPicPr>
          <p:nvPr/>
        </p:nvPicPr>
        <p:blipFill>
          <a:blip r:embed="rId4" cstate="print"/>
          <a:srcRect/>
          <a:stretch>
            <a:fillRect/>
          </a:stretch>
        </p:blipFill>
        <p:spPr bwMode="auto">
          <a:xfrm>
            <a:off x="5429256" y="3357562"/>
            <a:ext cx="1905000" cy="1152526"/>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rot="314703">
            <a:off x="3153364" y="3012878"/>
            <a:ext cx="1922287" cy="1872482"/>
          </a:xfrm>
          <a:prstGeom prst="rect">
            <a:avLst/>
          </a:prstGeom>
          <a:noFill/>
        </p:spPr>
      </p:pic>
      <p:cxnSp>
        <p:nvCxnSpPr>
          <p:cNvPr id="8" name="Straight Arrow Connector 7"/>
          <p:cNvCxnSpPr/>
          <p:nvPr/>
        </p:nvCxnSpPr>
        <p:spPr>
          <a:xfrm rot="16200000" flipH="1">
            <a:off x="1071538" y="3286124"/>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215074" y="0"/>
            <a:ext cx="2928926" cy="3139321"/>
          </a:xfrm>
          <a:prstGeom prst="rect">
            <a:avLst/>
          </a:prstGeom>
          <a:noFill/>
        </p:spPr>
        <p:txBody>
          <a:bodyPr wrap="square" rtlCol="0">
            <a:spAutoFit/>
          </a:bodyPr>
          <a:lstStyle/>
          <a:p>
            <a:r>
              <a:rPr lang="en-AU" dirty="0" smtClean="0">
                <a:solidFill>
                  <a:srgbClr val="2211FB"/>
                </a:solidFill>
              </a:rPr>
              <a:t>Seahorses have curly tails.</a:t>
            </a:r>
            <a:r>
              <a:rPr lang="en-AU" dirty="0" smtClean="0"/>
              <a:t> </a:t>
            </a:r>
            <a:r>
              <a:rPr lang="en-AU" dirty="0" smtClean="0">
                <a:solidFill>
                  <a:srgbClr val="FFFF00"/>
                </a:solidFill>
              </a:rPr>
              <a:t>They can be tiny and can grow to 30 centimetres. </a:t>
            </a:r>
            <a:r>
              <a:rPr lang="en-AU" dirty="0" smtClean="0">
                <a:solidFill>
                  <a:srgbClr val="2211FB"/>
                </a:solidFill>
              </a:rPr>
              <a:t>It’s head is like a horses head. </a:t>
            </a:r>
            <a:r>
              <a:rPr lang="en-AU" dirty="0" smtClean="0">
                <a:solidFill>
                  <a:srgbClr val="FF0000"/>
                </a:solidFill>
              </a:rPr>
              <a:t>They</a:t>
            </a:r>
            <a:r>
              <a:rPr lang="en-AU" dirty="0" smtClean="0"/>
              <a:t> </a:t>
            </a:r>
            <a:r>
              <a:rPr lang="en-AU" dirty="0" smtClean="0">
                <a:solidFill>
                  <a:srgbClr val="FF0000"/>
                </a:solidFill>
              </a:rPr>
              <a:t>can  change different colours  depending on it’s mood. </a:t>
            </a:r>
            <a:r>
              <a:rPr lang="en-AU" dirty="0" smtClean="0">
                <a:solidFill>
                  <a:srgbClr val="FF0000"/>
                </a:solidFill>
              </a:rPr>
              <a:t>Seahorses like warm water. They are generally  found in shallow water near the coastline. Seahorses</a:t>
            </a:r>
            <a:r>
              <a:rPr lang="en-AU" dirty="0" smtClean="0">
                <a:solidFill>
                  <a:srgbClr val="FF0000"/>
                </a:solidFill>
              </a:rPr>
              <a:t> do not like being by themselves</a:t>
            </a:r>
            <a:r>
              <a:rPr lang="en-AU" dirty="0" smtClean="0">
                <a:solidFill>
                  <a:srgbClr val="FF0000"/>
                </a:solidFill>
              </a:rPr>
              <a:t>                                                                                                                                       </a:t>
            </a:r>
            <a:endParaRPr lang="en-AU" dirty="0">
              <a:solidFill>
                <a:srgbClr val="FF0000"/>
              </a:solidFill>
            </a:endParaRPr>
          </a:p>
        </p:txBody>
      </p:sp>
      <p:sp>
        <p:nvSpPr>
          <p:cNvPr id="9" name="TextBox 8"/>
          <p:cNvSpPr txBox="1"/>
          <p:nvPr/>
        </p:nvSpPr>
        <p:spPr>
          <a:xfrm>
            <a:off x="0" y="1"/>
            <a:ext cx="2714612" cy="2308324"/>
          </a:xfrm>
          <a:prstGeom prst="rect">
            <a:avLst/>
          </a:prstGeom>
          <a:noFill/>
        </p:spPr>
        <p:txBody>
          <a:bodyPr wrap="square" rtlCol="0">
            <a:spAutoFit/>
          </a:bodyPr>
          <a:lstStyle/>
          <a:p>
            <a:r>
              <a:rPr lang="en-AU" dirty="0" smtClean="0"/>
              <a:t>Seahorses  have predators like crabs, rays and tuna. Storms are dangerous for seahorses because they can get blown to shore. Seahorses eat brine shrimp, tiny fish and plankton.</a:t>
            </a:r>
            <a:endParaRPr lang="en-AU" dirty="0"/>
          </a:p>
        </p:txBody>
      </p:sp>
      <p:pic>
        <p:nvPicPr>
          <p:cNvPr id="2" name="Picture 2" descr="Record breaker"/>
          <p:cNvPicPr>
            <a:picLocks noChangeAspect="1" noChangeArrowheads="1"/>
          </p:cNvPicPr>
          <p:nvPr/>
        </p:nvPicPr>
        <p:blipFill>
          <a:blip r:embed="rId4" cstate="print"/>
          <a:srcRect/>
          <a:stretch>
            <a:fillRect/>
          </a:stretch>
        </p:blipFill>
        <p:spPr bwMode="auto">
          <a:xfrm>
            <a:off x="5429256" y="3357562"/>
            <a:ext cx="1905000" cy="1152526"/>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rot="314703">
            <a:off x="3510555" y="3012877"/>
            <a:ext cx="1922287" cy="1872482"/>
          </a:xfrm>
          <a:prstGeom prst="rect">
            <a:avLst/>
          </a:prstGeom>
          <a:noFill/>
        </p:spPr>
      </p:pic>
      <p:cxnSp>
        <p:nvCxnSpPr>
          <p:cNvPr id="8" name="Straight Arrow Connector 7"/>
          <p:cNvCxnSpPr/>
          <p:nvPr/>
        </p:nvCxnSpPr>
        <p:spPr>
          <a:xfrm rot="16200000" flipH="1">
            <a:off x="1071538" y="3286124"/>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215074" y="0"/>
            <a:ext cx="2928926" cy="3139321"/>
          </a:xfrm>
          <a:prstGeom prst="rect">
            <a:avLst/>
          </a:prstGeom>
          <a:noFill/>
        </p:spPr>
        <p:txBody>
          <a:bodyPr wrap="square" rtlCol="0">
            <a:spAutoFit/>
          </a:bodyPr>
          <a:lstStyle/>
          <a:p>
            <a:r>
              <a:rPr lang="en-AU" dirty="0" smtClean="0">
                <a:solidFill>
                  <a:srgbClr val="2211FB"/>
                </a:solidFill>
              </a:rPr>
              <a:t>Seahorses have curly tails.</a:t>
            </a:r>
            <a:r>
              <a:rPr lang="en-AU" dirty="0" smtClean="0"/>
              <a:t> </a:t>
            </a:r>
            <a:r>
              <a:rPr lang="en-AU" dirty="0" smtClean="0">
                <a:solidFill>
                  <a:srgbClr val="FFFF00"/>
                </a:solidFill>
              </a:rPr>
              <a:t>They can be tiny and can grow to 30 centimetres. </a:t>
            </a:r>
            <a:r>
              <a:rPr lang="en-AU" dirty="0" smtClean="0">
                <a:solidFill>
                  <a:srgbClr val="2211FB"/>
                </a:solidFill>
              </a:rPr>
              <a:t>It’s head is like a horses head. </a:t>
            </a:r>
            <a:r>
              <a:rPr lang="en-AU" dirty="0" smtClean="0">
                <a:solidFill>
                  <a:srgbClr val="FF0000"/>
                </a:solidFill>
              </a:rPr>
              <a:t>They</a:t>
            </a:r>
            <a:r>
              <a:rPr lang="en-AU" dirty="0" smtClean="0"/>
              <a:t> </a:t>
            </a:r>
            <a:r>
              <a:rPr lang="en-AU" dirty="0" smtClean="0">
                <a:solidFill>
                  <a:srgbClr val="FF0000"/>
                </a:solidFill>
              </a:rPr>
              <a:t>can  change different colours  depending on it’s mood. </a:t>
            </a:r>
            <a:r>
              <a:rPr lang="en-AU" dirty="0" smtClean="0">
                <a:solidFill>
                  <a:srgbClr val="FF0000"/>
                </a:solidFill>
              </a:rPr>
              <a:t>Seahorses like warm water. They are generally  found in shallow water near the coastline. Seahorses</a:t>
            </a:r>
            <a:r>
              <a:rPr lang="en-AU" dirty="0" smtClean="0">
                <a:solidFill>
                  <a:srgbClr val="FF0000"/>
                </a:solidFill>
              </a:rPr>
              <a:t> do not like being by themselves</a:t>
            </a:r>
            <a:r>
              <a:rPr lang="en-AU" dirty="0" smtClean="0">
                <a:solidFill>
                  <a:srgbClr val="FF0000"/>
                </a:solidFill>
              </a:rPr>
              <a:t>                                                                                                                                       </a:t>
            </a:r>
            <a:endParaRPr lang="en-AU" dirty="0">
              <a:solidFill>
                <a:srgbClr val="FF0000"/>
              </a:solidFill>
            </a:endParaRPr>
          </a:p>
        </p:txBody>
      </p:sp>
      <p:sp>
        <p:nvSpPr>
          <p:cNvPr id="9" name="TextBox 8"/>
          <p:cNvSpPr txBox="1"/>
          <p:nvPr/>
        </p:nvSpPr>
        <p:spPr>
          <a:xfrm>
            <a:off x="0" y="1"/>
            <a:ext cx="2928926" cy="2585323"/>
          </a:xfrm>
          <a:prstGeom prst="rect">
            <a:avLst/>
          </a:prstGeom>
          <a:noFill/>
        </p:spPr>
        <p:txBody>
          <a:bodyPr wrap="square" rtlCol="0">
            <a:spAutoFit/>
          </a:bodyPr>
          <a:lstStyle/>
          <a:p>
            <a:r>
              <a:rPr lang="en-AU" dirty="0" smtClean="0"/>
              <a:t>Seahorses  have predators like crabs, rays and tuna. Storms are dangerous for seahorses because they can get blown to shore. Seahorses eat brine shrimp, tiny fish and plankton. They are an omnivore which it’s plants as well</a:t>
            </a:r>
            <a:endParaRPr lang="en-AU" dirty="0"/>
          </a:p>
        </p:txBody>
      </p:sp>
      <p:pic>
        <p:nvPicPr>
          <p:cNvPr id="2" name="Picture 2" descr="Record breaker"/>
          <p:cNvPicPr>
            <a:picLocks noChangeAspect="1" noChangeArrowheads="1"/>
          </p:cNvPicPr>
          <p:nvPr/>
        </p:nvPicPr>
        <p:blipFill>
          <a:blip r:embed="rId4" cstate="print"/>
          <a:srcRect/>
          <a:stretch>
            <a:fillRect/>
          </a:stretch>
        </p:blipFill>
        <p:spPr bwMode="auto">
          <a:xfrm>
            <a:off x="5429256" y="3357562"/>
            <a:ext cx="1905000" cy="1152526"/>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rot="314703">
            <a:off x="3510555" y="3012877"/>
            <a:ext cx="1922287" cy="1872482"/>
          </a:xfrm>
          <a:prstGeom prst="rect">
            <a:avLst/>
          </a:prstGeom>
          <a:noFill/>
        </p:spPr>
      </p:pic>
      <p:cxnSp>
        <p:nvCxnSpPr>
          <p:cNvPr id="8" name="Straight Arrow Connector 7"/>
          <p:cNvCxnSpPr/>
          <p:nvPr/>
        </p:nvCxnSpPr>
        <p:spPr>
          <a:xfrm rot="16200000" flipH="1">
            <a:off x="1071538" y="3286124"/>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215074" y="0"/>
            <a:ext cx="2928926" cy="3139321"/>
          </a:xfrm>
          <a:prstGeom prst="rect">
            <a:avLst/>
          </a:prstGeom>
          <a:noFill/>
        </p:spPr>
        <p:txBody>
          <a:bodyPr wrap="square" rtlCol="0">
            <a:spAutoFit/>
          </a:bodyPr>
          <a:lstStyle/>
          <a:p>
            <a:r>
              <a:rPr lang="en-AU" dirty="0" smtClean="0">
                <a:solidFill>
                  <a:srgbClr val="2211FB"/>
                </a:solidFill>
              </a:rPr>
              <a:t>Seahorses have curly tails.</a:t>
            </a:r>
            <a:r>
              <a:rPr lang="en-AU" dirty="0" smtClean="0"/>
              <a:t> </a:t>
            </a:r>
            <a:r>
              <a:rPr lang="en-AU" dirty="0" smtClean="0">
                <a:solidFill>
                  <a:srgbClr val="FFFF00"/>
                </a:solidFill>
              </a:rPr>
              <a:t>They can be tiny and can grow to 30 centimetres. </a:t>
            </a:r>
            <a:r>
              <a:rPr lang="en-AU" dirty="0" smtClean="0">
                <a:solidFill>
                  <a:srgbClr val="2211FB"/>
                </a:solidFill>
              </a:rPr>
              <a:t>It’s head is like a horses head. </a:t>
            </a:r>
            <a:r>
              <a:rPr lang="en-AU" dirty="0" smtClean="0">
                <a:solidFill>
                  <a:srgbClr val="FF0000"/>
                </a:solidFill>
              </a:rPr>
              <a:t>They</a:t>
            </a:r>
            <a:r>
              <a:rPr lang="en-AU" dirty="0" smtClean="0"/>
              <a:t> </a:t>
            </a:r>
            <a:r>
              <a:rPr lang="en-AU" dirty="0" smtClean="0">
                <a:solidFill>
                  <a:srgbClr val="FF0000"/>
                </a:solidFill>
              </a:rPr>
              <a:t>can  change different colours  depending on it’s mood. </a:t>
            </a:r>
            <a:r>
              <a:rPr lang="en-AU" dirty="0" smtClean="0">
                <a:solidFill>
                  <a:srgbClr val="FF0000"/>
                </a:solidFill>
              </a:rPr>
              <a:t>Seahorses like warm water. They are generally  found in shallow water near the coastline. Seahorses</a:t>
            </a:r>
            <a:r>
              <a:rPr lang="en-AU" dirty="0" smtClean="0">
                <a:solidFill>
                  <a:srgbClr val="FF0000"/>
                </a:solidFill>
              </a:rPr>
              <a:t> do not like being by themselves</a:t>
            </a:r>
            <a:r>
              <a:rPr lang="en-AU" dirty="0" smtClean="0">
                <a:solidFill>
                  <a:srgbClr val="FF0000"/>
                </a:solidFill>
              </a:rPr>
              <a:t>                                                                                                                                       </a:t>
            </a:r>
            <a:endParaRPr lang="en-AU" dirty="0">
              <a:solidFill>
                <a:srgbClr val="FF0000"/>
              </a:solidFill>
            </a:endParaRPr>
          </a:p>
        </p:txBody>
      </p:sp>
      <p:sp>
        <p:nvSpPr>
          <p:cNvPr id="9" name="TextBox 8"/>
          <p:cNvSpPr txBox="1"/>
          <p:nvPr/>
        </p:nvSpPr>
        <p:spPr>
          <a:xfrm>
            <a:off x="0" y="1"/>
            <a:ext cx="2928926" cy="2585323"/>
          </a:xfrm>
          <a:prstGeom prst="rect">
            <a:avLst/>
          </a:prstGeom>
          <a:noFill/>
        </p:spPr>
        <p:txBody>
          <a:bodyPr wrap="square" rtlCol="0">
            <a:spAutoFit/>
          </a:bodyPr>
          <a:lstStyle/>
          <a:p>
            <a:r>
              <a:rPr lang="en-AU" dirty="0" smtClean="0">
                <a:solidFill>
                  <a:srgbClr val="2211FB"/>
                </a:solidFill>
              </a:rPr>
              <a:t>Seahorses  have predators like crabs, rays and tuna. Storms are dangerous for seahorses because they can get blown to shore. </a:t>
            </a:r>
            <a:r>
              <a:rPr lang="en-AU" dirty="0" smtClean="0">
                <a:solidFill>
                  <a:srgbClr val="FF0000"/>
                </a:solidFill>
              </a:rPr>
              <a:t>Seahorses eat brine shrimp, tiny fish and plankton. They are an omnivore which it’s plants as well</a:t>
            </a:r>
            <a:endParaRPr lang="en-AU" dirty="0">
              <a:solidFill>
                <a:srgbClr val="FF0000"/>
              </a:solidFill>
            </a:endParaRPr>
          </a:p>
        </p:txBody>
      </p:sp>
      <p:pic>
        <p:nvPicPr>
          <p:cNvPr id="2" name="Picture 2" descr="Record breaker"/>
          <p:cNvPicPr>
            <a:picLocks noChangeAspect="1" noChangeArrowheads="1"/>
          </p:cNvPicPr>
          <p:nvPr/>
        </p:nvPicPr>
        <p:blipFill>
          <a:blip r:embed="rId4" cstate="print"/>
          <a:srcRect/>
          <a:stretch>
            <a:fillRect/>
          </a:stretch>
        </p:blipFill>
        <p:spPr bwMode="auto">
          <a:xfrm>
            <a:off x="5429256" y="3357562"/>
            <a:ext cx="1905000" cy="1152526"/>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rot="314703">
            <a:off x="4010620" y="3227191"/>
            <a:ext cx="1922287" cy="1872482"/>
          </a:xfrm>
          <a:prstGeom prst="rect">
            <a:avLst/>
          </a:prstGeom>
          <a:noFill/>
        </p:spPr>
      </p:pic>
      <p:cxnSp>
        <p:nvCxnSpPr>
          <p:cNvPr id="8" name="Straight Arrow Connector 7"/>
          <p:cNvCxnSpPr/>
          <p:nvPr/>
        </p:nvCxnSpPr>
        <p:spPr>
          <a:xfrm rot="16200000" flipH="1">
            <a:off x="1071538" y="3286124"/>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215074" y="0"/>
            <a:ext cx="2928926" cy="3139321"/>
          </a:xfrm>
          <a:prstGeom prst="rect">
            <a:avLst/>
          </a:prstGeom>
          <a:noFill/>
        </p:spPr>
        <p:txBody>
          <a:bodyPr wrap="square" rtlCol="0">
            <a:spAutoFit/>
          </a:bodyPr>
          <a:lstStyle/>
          <a:p>
            <a:r>
              <a:rPr lang="en-AU" dirty="0" smtClean="0">
                <a:solidFill>
                  <a:srgbClr val="2211FB"/>
                </a:solidFill>
              </a:rPr>
              <a:t>Seahorses have curly tails.</a:t>
            </a:r>
            <a:r>
              <a:rPr lang="en-AU" dirty="0" smtClean="0"/>
              <a:t> </a:t>
            </a:r>
            <a:r>
              <a:rPr lang="en-AU" dirty="0" smtClean="0">
                <a:solidFill>
                  <a:srgbClr val="FFFF00"/>
                </a:solidFill>
              </a:rPr>
              <a:t>They can be tiny and can grow to 30 centimetres. </a:t>
            </a:r>
            <a:r>
              <a:rPr lang="en-AU" dirty="0" smtClean="0">
                <a:solidFill>
                  <a:srgbClr val="2211FB"/>
                </a:solidFill>
              </a:rPr>
              <a:t>It’s head is like a horses head. </a:t>
            </a:r>
            <a:r>
              <a:rPr lang="en-AU" dirty="0" smtClean="0">
                <a:solidFill>
                  <a:srgbClr val="FF0000"/>
                </a:solidFill>
              </a:rPr>
              <a:t>They</a:t>
            </a:r>
            <a:r>
              <a:rPr lang="en-AU" dirty="0" smtClean="0"/>
              <a:t> </a:t>
            </a:r>
            <a:r>
              <a:rPr lang="en-AU" dirty="0" smtClean="0">
                <a:solidFill>
                  <a:srgbClr val="FF0000"/>
                </a:solidFill>
              </a:rPr>
              <a:t>can  change different colours  depending on it’s mood. </a:t>
            </a:r>
            <a:r>
              <a:rPr lang="en-AU" dirty="0" smtClean="0">
                <a:solidFill>
                  <a:srgbClr val="FF0000"/>
                </a:solidFill>
              </a:rPr>
              <a:t>Seahorses like warm water. They are generally  found in shallow water near the coastline. Seahorses</a:t>
            </a:r>
            <a:r>
              <a:rPr lang="en-AU" dirty="0" smtClean="0">
                <a:solidFill>
                  <a:srgbClr val="FF0000"/>
                </a:solidFill>
              </a:rPr>
              <a:t> do not like being by themselves</a:t>
            </a:r>
            <a:r>
              <a:rPr lang="en-AU" dirty="0" smtClean="0">
                <a:solidFill>
                  <a:srgbClr val="FF0000"/>
                </a:solidFill>
              </a:rPr>
              <a:t>                                                                                                                                       </a:t>
            </a:r>
            <a:endParaRPr lang="en-AU" dirty="0">
              <a:solidFill>
                <a:srgbClr val="FF0000"/>
              </a:solidFill>
            </a:endParaRPr>
          </a:p>
        </p:txBody>
      </p:sp>
      <p:sp>
        <p:nvSpPr>
          <p:cNvPr id="9" name="TextBox 8"/>
          <p:cNvSpPr txBox="1"/>
          <p:nvPr/>
        </p:nvSpPr>
        <p:spPr>
          <a:xfrm>
            <a:off x="0" y="1"/>
            <a:ext cx="2928926" cy="2585323"/>
          </a:xfrm>
          <a:prstGeom prst="rect">
            <a:avLst/>
          </a:prstGeom>
          <a:noFill/>
        </p:spPr>
        <p:txBody>
          <a:bodyPr wrap="square" rtlCol="0">
            <a:spAutoFit/>
          </a:bodyPr>
          <a:lstStyle/>
          <a:p>
            <a:r>
              <a:rPr lang="en-AU" dirty="0" smtClean="0">
                <a:solidFill>
                  <a:srgbClr val="2211FB"/>
                </a:solidFill>
              </a:rPr>
              <a:t>Seahorses  have predators like crabs, rays and tuna. Storms are dangerous for seahorses because they can get blown to shore. </a:t>
            </a:r>
            <a:r>
              <a:rPr lang="en-AU" dirty="0" smtClean="0">
                <a:solidFill>
                  <a:srgbClr val="FF0000"/>
                </a:solidFill>
              </a:rPr>
              <a:t>Seahorses eat brine shrimp, tiny fish and plankton. They are an omnivore which it’s plants as well</a:t>
            </a:r>
            <a:endParaRPr lang="en-AU" dirty="0">
              <a:solidFill>
                <a:srgbClr val="FF0000"/>
              </a:solidFill>
            </a:endParaRPr>
          </a:p>
        </p:txBody>
      </p:sp>
      <p:pic>
        <p:nvPicPr>
          <p:cNvPr id="2" name="Picture 2" descr="Record breaker"/>
          <p:cNvPicPr>
            <a:picLocks noChangeAspect="1" noChangeArrowheads="1"/>
          </p:cNvPicPr>
          <p:nvPr/>
        </p:nvPicPr>
        <p:blipFill>
          <a:blip r:embed="rId4" cstate="print"/>
          <a:srcRect/>
          <a:stretch>
            <a:fillRect/>
          </a:stretch>
        </p:blipFill>
        <p:spPr bwMode="auto">
          <a:xfrm>
            <a:off x="5429256" y="3357562"/>
            <a:ext cx="1905000" cy="1152526"/>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rot="314703">
            <a:off x="4010620" y="3227191"/>
            <a:ext cx="1922287" cy="1872482"/>
          </a:xfrm>
          <a:prstGeom prst="rect">
            <a:avLst/>
          </a:prstGeom>
          <a:noFill/>
        </p:spPr>
      </p:pic>
      <p:cxnSp>
        <p:nvCxnSpPr>
          <p:cNvPr id="8" name="Straight Arrow Connector 7"/>
          <p:cNvCxnSpPr/>
          <p:nvPr/>
        </p:nvCxnSpPr>
        <p:spPr>
          <a:xfrm rot="16200000" flipH="1">
            <a:off x="1071538" y="3286124"/>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215074" y="0"/>
            <a:ext cx="2928926" cy="3139321"/>
          </a:xfrm>
          <a:prstGeom prst="rect">
            <a:avLst/>
          </a:prstGeom>
          <a:noFill/>
        </p:spPr>
        <p:txBody>
          <a:bodyPr wrap="square" rtlCol="0">
            <a:spAutoFit/>
          </a:bodyPr>
          <a:lstStyle/>
          <a:p>
            <a:r>
              <a:rPr lang="en-AU" dirty="0" smtClean="0">
                <a:solidFill>
                  <a:srgbClr val="2211FB"/>
                </a:solidFill>
              </a:rPr>
              <a:t>Seahorses have curly tails.</a:t>
            </a:r>
            <a:r>
              <a:rPr lang="en-AU" dirty="0" smtClean="0"/>
              <a:t> </a:t>
            </a:r>
            <a:r>
              <a:rPr lang="en-AU" dirty="0" smtClean="0">
                <a:solidFill>
                  <a:srgbClr val="FFFF00"/>
                </a:solidFill>
              </a:rPr>
              <a:t>They can be tiny and can grow to 30 centimetres. </a:t>
            </a:r>
            <a:r>
              <a:rPr lang="en-AU" dirty="0" smtClean="0">
                <a:solidFill>
                  <a:srgbClr val="2211FB"/>
                </a:solidFill>
              </a:rPr>
              <a:t>It’s head is like a horses head. </a:t>
            </a:r>
            <a:r>
              <a:rPr lang="en-AU" dirty="0" smtClean="0">
                <a:solidFill>
                  <a:srgbClr val="FF0000"/>
                </a:solidFill>
              </a:rPr>
              <a:t>They</a:t>
            </a:r>
            <a:r>
              <a:rPr lang="en-AU" dirty="0" smtClean="0"/>
              <a:t> </a:t>
            </a:r>
            <a:r>
              <a:rPr lang="en-AU" dirty="0" smtClean="0">
                <a:solidFill>
                  <a:srgbClr val="FF0000"/>
                </a:solidFill>
              </a:rPr>
              <a:t>can  change different colours  depending on it’s mood. </a:t>
            </a:r>
            <a:r>
              <a:rPr lang="en-AU" dirty="0" smtClean="0">
                <a:solidFill>
                  <a:srgbClr val="FF0000"/>
                </a:solidFill>
              </a:rPr>
              <a:t>Seahorses like warm water. They are generally  found in shallow water near the coastline. Seahorses</a:t>
            </a:r>
            <a:r>
              <a:rPr lang="en-AU" dirty="0" smtClean="0">
                <a:solidFill>
                  <a:srgbClr val="FF0000"/>
                </a:solidFill>
              </a:rPr>
              <a:t> do not like being by themselves</a:t>
            </a:r>
            <a:r>
              <a:rPr lang="en-AU" dirty="0" smtClean="0">
                <a:solidFill>
                  <a:srgbClr val="FF0000"/>
                </a:solidFill>
              </a:rPr>
              <a:t>                                                                                                                                       </a:t>
            </a:r>
            <a:endParaRPr lang="en-AU" dirty="0">
              <a:solidFill>
                <a:srgbClr val="FF0000"/>
              </a:solidFill>
            </a:endParaRPr>
          </a:p>
        </p:txBody>
      </p:sp>
      <p:sp>
        <p:nvSpPr>
          <p:cNvPr id="9" name="TextBox 8"/>
          <p:cNvSpPr txBox="1"/>
          <p:nvPr/>
        </p:nvSpPr>
        <p:spPr>
          <a:xfrm>
            <a:off x="0" y="1"/>
            <a:ext cx="2928926" cy="2585323"/>
          </a:xfrm>
          <a:prstGeom prst="rect">
            <a:avLst/>
          </a:prstGeom>
          <a:noFill/>
        </p:spPr>
        <p:txBody>
          <a:bodyPr wrap="square" rtlCol="0">
            <a:spAutoFit/>
          </a:bodyPr>
          <a:lstStyle/>
          <a:p>
            <a:r>
              <a:rPr lang="en-AU" dirty="0" smtClean="0">
                <a:solidFill>
                  <a:srgbClr val="2211FB"/>
                </a:solidFill>
              </a:rPr>
              <a:t>Seahorses  have predators like crabs, rays and tuna. Storms are dangerous for seahorses because they can get blown to shore. </a:t>
            </a:r>
            <a:r>
              <a:rPr lang="en-AU" dirty="0" smtClean="0">
                <a:solidFill>
                  <a:srgbClr val="FF0000"/>
                </a:solidFill>
              </a:rPr>
              <a:t>Seahorses eat brine shrimp, tiny fish and plankton. They are an omnivore which it’s plants as well</a:t>
            </a:r>
            <a:endParaRPr lang="en-AU" dirty="0">
              <a:solidFill>
                <a:srgbClr val="FF0000"/>
              </a:solidFill>
            </a:endParaRPr>
          </a:p>
        </p:txBody>
      </p:sp>
      <p:pic>
        <p:nvPicPr>
          <p:cNvPr id="2" name="Picture 2" descr="Record breaker"/>
          <p:cNvPicPr>
            <a:picLocks noChangeAspect="1" noChangeArrowheads="1"/>
          </p:cNvPicPr>
          <p:nvPr/>
        </p:nvPicPr>
        <p:blipFill>
          <a:blip r:embed="rId4" cstate="print"/>
          <a:srcRect/>
          <a:stretch>
            <a:fillRect/>
          </a:stretch>
        </p:blipFill>
        <p:spPr bwMode="auto">
          <a:xfrm>
            <a:off x="5286380" y="3500438"/>
            <a:ext cx="1905000" cy="115252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0"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a:off x="-285784" y="1428736"/>
            <a:ext cx="1658722" cy="1615745"/>
          </a:xfrm>
          <a:prstGeom prst="rect">
            <a:avLst/>
          </a:prstGeom>
          <a:noFill/>
        </p:spPr>
      </p:pic>
      <p:cxnSp>
        <p:nvCxnSpPr>
          <p:cNvPr id="8" name="Straight Arrow Connector 7"/>
          <p:cNvCxnSpPr/>
          <p:nvPr/>
        </p:nvCxnSpPr>
        <p:spPr>
          <a:xfrm rot="16200000" flipH="1">
            <a:off x="1071538" y="3214686"/>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rot="314703">
            <a:off x="4082059" y="2941439"/>
            <a:ext cx="1922287" cy="1872482"/>
          </a:xfrm>
          <a:prstGeom prst="rect">
            <a:avLst/>
          </a:prstGeom>
          <a:noFill/>
        </p:spPr>
      </p:pic>
      <p:cxnSp>
        <p:nvCxnSpPr>
          <p:cNvPr id="8" name="Straight Arrow Connector 7"/>
          <p:cNvCxnSpPr/>
          <p:nvPr/>
        </p:nvCxnSpPr>
        <p:spPr>
          <a:xfrm rot="16200000" flipH="1">
            <a:off x="1071538" y="3286124"/>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215074" y="0"/>
            <a:ext cx="2928926" cy="3139321"/>
          </a:xfrm>
          <a:prstGeom prst="rect">
            <a:avLst/>
          </a:prstGeom>
          <a:noFill/>
        </p:spPr>
        <p:txBody>
          <a:bodyPr wrap="square" rtlCol="0">
            <a:spAutoFit/>
          </a:bodyPr>
          <a:lstStyle/>
          <a:p>
            <a:r>
              <a:rPr lang="en-AU" dirty="0" smtClean="0">
                <a:solidFill>
                  <a:srgbClr val="2211FB"/>
                </a:solidFill>
              </a:rPr>
              <a:t>Seahorses have curly tails.</a:t>
            </a:r>
            <a:r>
              <a:rPr lang="en-AU" dirty="0" smtClean="0"/>
              <a:t> </a:t>
            </a:r>
            <a:r>
              <a:rPr lang="en-AU" dirty="0" smtClean="0">
                <a:solidFill>
                  <a:srgbClr val="FFFF00"/>
                </a:solidFill>
              </a:rPr>
              <a:t>They can be tiny and can grow to 30 centimetres. </a:t>
            </a:r>
            <a:r>
              <a:rPr lang="en-AU" dirty="0" smtClean="0">
                <a:solidFill>
                  <a:srgbClr val="2211FB"/>
                </a:solidFill>
              </a:rPr>
              <a:t>It’s head is like a horses head. </a:t>
            </a:r>
            <a:r>
              <a:rPr lang="en-AU" dirty="0" smtClean="0">
                <a:solidFill>
                  <a:srgbClr val="FF0000"/>
                </a:solidFill>
              </a:rPr>
              <a:t>They</a:t>
            </a:r>
            <a:r>
              <a:rPr lang="en-AU" dirty="0" smtClean="0"/>
              <a:t> </a:t>
            </a:r>
            <a:r>
              <a:rPr lang="en-AU" dirty="0" smtClean="0">
                <a:solidFill>
                  <a:srgbClr val="FF0000"/>
                </a:solidFill>
              </a:rPr>
              <a:t>can  change different colours  depending on it’s mood. </a:t>
            </a:r>
            <a:r>
              <a:rPr lang="en-AU" dirty="0" smtClean="0">
                <a:solidFill>
                  <a:srgbClr val="FF0000"/>
                </a:solidFill>
              </a:rPr>
              <a:t>Seahorses like warm water. They are generally  found in shallow water near the coastline. Seahorses</a:t>
            </a:r>
            <a:r>
              <a:rPr lang="en-AU" dirty="0" smtClean="0">
                <a:solidFill>
                  <a:srgbClr val="FF0000"/>
                </a:solidFill>
              </a:rPr>
              <a:t> do not like being by themselves</a:t>
            </a:r>
            <a:r>
              <a:rPr lang="en-AU" dirty="0" smtClean="0">
                <a:solidFill>
                  <a:srgbClr val="FF0000"/>
                </a:solidFill>
              </a:rPr>
              <a:t>                                                                                                                                       </a:t>
            </a:r>
            <a:endParaRPr lang="en-AU" dirty="0">
              <a:solidFill>
                <a:srgbClr val="FF0000"/>
              </a:solidFill>
            </a:endParaRPr>
          </a:p>
        </p:txBody>
      </p:sp>
      <p:sp>
        <p:nvSpPr>
          <p:cNvPr id="9" name="TextBox 8"/>
          <p:cNvSpPr txBox="1"/>
          <p:nvPr/>
        </p:nvSpPr>
        <p:spPr>
          <a:xfrm>
            <a:off x="0" y="1"/>
            <a:ext cx="2928926" cy="2585323"/>
          </a:xfrm>
          <a:prstGeom prst="rect">
            <a:avLst/>
          </a:prstGeom>
          <a:noFill/>
        </p:spPr>
        <p:txBody>
          <a:bodyPr wrap="square" rtlCol="0">
            <a:spAutoFit/>
          </a:bodyPr>
          <a:lstStyle/>
          <a:p>
            <a:r>
              <a:rPr lang="en-AU" dirty="0" smtClean="0">
                <a:solidFill>
                  <a:srgbClr val="2211FB"/>
                </a:solidFill>
              </a:rPr>
              <a:t>Seahorses  have predators like crabs, rays and tuna. Storms are dangerous for seahorses because they can get blown to shore. </a:t>
            </a:r>
            <a:r>
              <a:rPr lang="en-AU" dirty="0" smtClean="0">
                <a:solidFill>
                  <a:srgbClr val="FF0000"/>
                </a:solidFill>
              </a:rPr>
              <a:t>Seahorses eat brine shrimp, tiny fish and plankton. They are an omnivore which it’s plants as well</a:t>
            </a:r>
            <a:endParaRPr lang="en-AU" dirty="0">
              <a:solidFill>
                <a:srgbClr val="FF0000"/>
              </a:solidFill>
            </a:endParaRPr>
          </a:p>
        </p:txBody>
      </p:sp>
      <p:pic>
        <p:nvPicPr>
          <p:cNvPr id="2" name="Picture 2" descr="Record breaker"/>
          <p:cNvPicPr>
            <a:picLocks noChangeAspect="1" noChangeArrowheads="1"/>
          </p:cNvPicPr>
          <p:nvPr/>
        </p:nvPicPr>
        <p:blipFill>
          <a:blip r:embed="rId4" cstate="print"/>
          <a:srcRect/>
          <a:stretch>
            <a:fillRect/>
          </a:stretch>
        </p:blipFill>
        <p:spPr bwMode="auto">
          <a:xfrm>
            <a:off x="5286380" y="3500438"/>
            <a:ext cx="1905000" cy="1152526"/>
          </a:xfrm>
          <a:prstGeom prst="rect">
            <a:avLst/>
          </a:prstGeom>
          <a:noFill/>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rot="314703">
            <a:off x="4082059" y="2941439"/>
            <a:ext cx="1922287" cy="1872482"/>
          </a:xfrm>
          <a:prstGeom prst="rect">
            <a:avLst/>
          </a:prstGeom>
          <a:noFill/>
        </p:spPr>
      </p:pic>
      <p:cxnSp>
        <p:nvCxnSpPr>
          <p:cNvPr id="8" name="Straight Arrow Connector 7"/>
          <p:cNvCxnSpPr/>
          <p:nvPr/>
        </p:nvCxnSpPr>
        <p:spPr>
          <a:xfrm rot="16200000" flipH="1">
            <a:off x="1071538" y="3286124"/>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215074" y="0"/>
            <a:ext cx="2928926" cy="3139321"/>
          </a:xfrm>
          <a:prstGeom prst="rect">
            <a:avLst/>
          </a:prstGeom>
          <a:noFill/>
        </p:spPr>
        <p:txBody>
          <a:bodyPr wrap="square" rtlCol="0">
            <a:spAutoFit/>
          </a:bodyPr>
          <a:lstStyle/>
          <a:p>
            <a:r>
              <a:rPr lang="en-AU" dirty="0" smtClean="0">
                <a:solidFill>
                  <a:srgbClr val="2211FB"/>
                </a:solidFill>
              </a:rPr>
              <a:t>Seahorses have curly tails.</a:t>
            </a:r>
            <a:r>
              <a:rPr lang="en-AU" dirty="0" smtClean="0"/>
              <a:t> </a:t>
            </a:r>
            <a:r>
              <a:rPr lang="en-AU" dirty="0" smtClean="0">
                <a:solidFill>
                  <a:srgbClr val="FFFF00"/>
                </a:solidFill>
              </a:rPr>
              <a:t>They can be tiny and can grow to 30 centimetres. </a:t>
            </a:r>
            <a:r>
              <a:rPr lang="en-AU" dirty="0" smtClean="0">
                <a:solidFill>
                  <a:srgbClr val="2211FB"/>
                </a:solidFill>
              </a:rPr>
              <a:t>It’s head is like a horses head. </a:t>
            </a:r>
            <a:r>
              <a:rPr lang="en-AU" dirty="0" smtClean="0">
                <a:solidFill>
                  <a:srgbClr val="FF0000"/>
                </a:solidFill>
              </a:rPr>
              <a:t>They</a:t>
            </a:r>
            <a:r>
              <a:rPr lang="en-AU" dirty="0" smtClean="0"/>
              <a:t> </a:t>
            </a:r>
            <a:r>
              <a:rPr lang="en-AU" dirty="0" smtClean="0">
                <a:solidFill>
                  <a:srgbClr val="FF0000"/>
                </a:solidFill>
              </a:rPr>
              <a:t>can  change different colours  depending on it’s mood. </a:t>
            </a:r>
            <a:r>
              <a:rPr lang="en-AU" dirty="0" smtClean="0">
                <a:solidFill>
                  <a:srgbClr val="FF0000"/>
                </a:solidFill>
              </a:rPr>
              <a:t>Seahorses like warm water. They are generally  found in shallow water near the coastline. Seahorses</a:t>
            </a:r>
            <a:r>
              <a:rPr lang="en-AU" dirty="0" smtClean="0">
                <a:solidFill>
                  <a:srgbClr val="FF0000"/>
                </a:solidFill>
              </a:rPr>
              <a:t> do not like being by themselves</a:t>
            </a:r>
            <a:r>
              <a:rPr lang="en-AU" dirty="0" smtClean="0">
                <a:solidFill>
                  <a:srgbClr val="FF0000"/>
                </a:solidFill>
              </a:rPr>
              <a:t>                                                                                                                                       </a:t>
            </a:r>
            <a:endParaRPr lang="en-AU" dirty="0">
              <a:solidFill>
                <a:srgbClr val="FF0000"/>
              </a:solidFill>
            </a:endParaRPr>
          </a:p>
        </p:txBody>
      </p:sp>
      <p:sp>
        <p:nvSpPr>
          <p:cNvPr id="9" name="TextBox 8"/>
          <p:cNvSpPr txBox="1"/>
          <p:nvPr/>
        </p:nvSpPr>
        <p:spPr>
          <a:xfrm>
            <a:off x="0" y="1"/>
            <a:ext cx="2928926" cy="2585323"/>
          </a:xfrm>
          <a:prstGeom prst="rect">
            <a:avLst/>
          </a:prstGeom>
          <a:noFill/>
        </p:spPr>
        <p:txBody>
          <a:bodyPr wrap="square" rtlCol="0">
            <a:spAutoFit/>
          </a:bodyPr>
          <a:lstStyle/>
          <a:p>
            <a:r>
              <a:rPr lang="en-AU" dirty="0" smtClean="0">
                <a:solidFill>
                  <a:srgbClr val="2211FB"/>
                </a:solidFill>
              </a:rPr>
              <a:t>Seahorses  have predators like crabs, rays and tuna. Storms are dangerous for seahorses because they can get blown to shore. </a:t>
            </a:r>
            <a:r>
              <a:rPr lang="en-AU" dirty="0" smtClean="0">
                <a:solidFill>
                  <a:srgbClr val="FF0000"/>
                </a:solidFill>
              </a:rPr>
              <a:t>Seahorses eat brine shrimp, tiny fish and plankton. They are an omnivore which it’s plants as well</a:t>
            </a:r>
            <a:endParaRPr lang="en-AU" dirty="0">
              <a:solidFill>
                <a:srgbClr val="FF0000"/>
              </a:solidFill>
            </a:endParaRPr>
          </a:p>
        </p:txBody>
      </p:sp>
      <p:pic>
        <p:nvPicPr>
          <p:cNvPr id="2" name="Picture 2" descr="Record breaker"/>
          <p:cNvPicPr>
            <a:picLocks noChangeAspect="1" noChangeArrowheads="1"/>
          </p:cNvPicPr>
          <p:nvPr/>
        </p:nvPicPr>
        <p:blipFill>
          <a:blip r:embed="rId4" cstate="print"/>
          <a:srcRect/>
          <a:stretch>
            <a:fillRect/>
          </a:stretch>
        </p:blipFill>
        <p:spPr bwMode="auto">
          <a:xfrm>
            <a:off x="5715008" y="3500438"/>
            <a:ext cx="1905000" cy="1152526"/>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rot="314703">
            <a:off x="4082059" y="2941439"/>
            <a:ext cx="1922287" cy="1872482"/>
          </a:xfrm>
          <a:prstGeom prst="rect">
            <a:avLst/>
          </a:prstGeom>
          <a:noFill/>
        </p:spPr>
      </p:pic>
      <p:cxnSp>
        <p:nvCxnSpPr>
          <p:cNvPr id="8" name="Straight Arrow Connector 7"/>
          <p:cNvCxnSpPr/>
          <p:nvPr/>
        </p:nvCxnSpPr>
        <p:spPr>
          <a:xfrm rot="16200000" flipH="1">
            <a:off x="1071538" y="3286124"/>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215074" y="0"/>
            <a:ext cx="2928926" cy="3139321"/>
          </a:xfrm>
          <a:prstGeom prst="rect">
            <a:avLst/>
          </a:prstGeom>
          <a:noFill/>
        </p:spPr>
        <p:txBody>
          <a:bodyPr wrap="square" rtlCol="0">
            <a:spAutoFit/>
          </a:bodyPr>
          <a:lstStyle/>
          <a:p>
            <a:r>
              <a:rPr lang="en-AU" dirty="0" smtClean="0">
                <a:solidFill>
                  <a:srgbClr val="2211FB"/>
                </a:solidFill>
              </a:rPr>
              <a:t>Seahorses have curly tails.</a:t>
            </a:r>
            <a:r>
              <a:rPr lang="en-AU" dirty="0" smtClean="0"/>
              <a:t> </a:t>
            </a:r>
            <a:r>
              <a:rPr lang="en-AU" dirty="0" smtClean="0">
                <a:solidFill>
                  <a:srgbClr val="FFFF00"/>
                </a:solidFill>
              </a:rPr>
              <a:t>They can be tiny and can grow to 30 centimetres. </a:t>
            </a:r>
            <a:r>
              <a:rPr lang="en-AU" dirty="0" smtClean="0">
                <a:solidFill>
                  <a:srgbClr val="2211FB"/>
                </a:solidFill>
              </a:rPr>
              <a:t>It’s head is like a horses head. </a:t>
            </a:r>
            <a:r>
              <a:rPr lang="en-AU" dirty="0" smtClean="0">
                <a:solidFill>
                  <a:srgbClr val="FF0000"/>
                </a:solidFill>
              </a:rPr>
              <a:t>They</a:t>
            </a:r>
            <a:r>
              <a:rPr lang="en-AU" dirty="0" smtClean="0"/>
              <a:t> </a:t>
            </a:r>
            <a:r>
              <a:rPr lang="en-AU" dirty="0" smtClean="0">
                <a:solidFill>
                  <a:srgbClr val="FF0000"/>
                </a:solidFill>
              </a:rPr>
              <a:t>can  change different colours  depending on it’s mood. </a:t>
            </a:r>
            <a:r>
              <a:rPr lang="en-AU" dirty="0" smtClean="0">
                <a:solidFill>
                  <a:srgbClr val="FF0000"/>
                </a:solidFill>
              </a:rPr>
              <a:t>Seahorses like warm water. They are generally  found in shallow water near the coastline. Seahorses</a:t>
            </a:r>
            <a:r>
              <a:rPr lang="en-AU" dirty="0" smtClean="0">
                <a:solidFill>
                  <a:srgbClr val="FF0000"/>
                </a:solidFill>
              </a:rPr>
              <a:t> do not like being by themselves</a:t>
            </a:r>
            <a:r>
              <a:rPr lang="en-AU" dirty="0" smtClean="0">
                <a:solidFill>
                  <a:srgbClr val="FF0000"/>
                </a:solidFill>
              </a:rPr>
              <a:t>                                                                                                                                       </a:t>
            </a:r>
            <a:endParaRPr lang="en-AU" dirty="0">
              <a:solidFill>
                <a:srgbClr val="FF0000"/>
              </a:solidFill>
            </a:endParaRPr>
          </a:p>
        </p:txBody>
      </p:sp>
      <p:sp>
        <p:nvSpPr>
          <p:cNvPr id="9" name="TextBox 8"/>
          <p:cNvSpPr txBox="1"/>
          <p:nvPr/>
        </p:nvSpPr>
        <p:spPr>
          <a:xfrm>
            <a:off x="0" y="0"/>
            <a:ext cx="2928926" cy="2585323"/>
          </a:xfrm>
          <a:prstGeom prst="rect">
            <a:avLst/>
          </a:prstGeom>
          <a:noFill/>
        </p:spPr>
        <p:txBody>
          <a:bodyPr wrap="square" rtlCol="0">
            <a:spAutoFit/>
          </a:bodyPr>
          <a:lstStyle/>
          <a:p>
            <a:r>
              <a:rPr lang="en-AU" dirty="0" smtClean="0">
                <a:solidFill>
                  <a:srgbClr val="2211FB"/>
                </a:solidFill>
              </a:rPr>
              <a:t>Seahorses  have predators like crabs, rays and tuna. Storms are dangerous for seahorses because they can get blown to shore. </a:t>
            </a:r>
            <a:r>
              <a:rPr lang="en-AU" dirty="0" smtClean="0">
                <a:solidFill>
                  <a:srgbClr val="FF0000"/>
                </a:solidFill>
              </a:rPr>
              <a:t>Seahorses eat brine shrimp, tiny fish and plankton. They are an omnivore which it’s plants as well</a:t>
            </a:r>
            <a:endParaRPr lang="en-AU" dirty="0">
              <a:solidFill>
                <a:srgbClr val="FF0000"/>
              </a:solidFill>
            </a:endParaRPr>
          </a:p>
        </p:txBody>
      </p:sp>
      <p:pic>
        <p:nvPicPr>
          <p:cNvPr id="2" name="Picture 2" descr="Record breaker"/>
          <p:cNvPicPr>
            <a:picLocks noChangeAspect="1" noChangeArrowheads="1"/>
          </p:cNvPicPr>
          <p:nvPr/>
        </p:nvPicPr>
        <p:blipFill>
          <a:blip r:embed="rId4" cstate="print"/>
          <a:srcRect/>
          <a:stretch>
            <a:fillRect/>
          </a:stretch>
        </p:blipFill>
        <p:spPr bwMode="auto">
          <a:xfrm>
            <a:off x="5715008" y="3500438"/>
            <a:ext cx="1905000" cy="1152526"/>
          </a:xfrm>
          <a:prstGeom prst="rect">
            <a:avLst/>
          </a:prstGeom>
          <a:noFill/>
        </p:spPr>
      </p:pic>
      <p:sp>
        <p:nvSpPr>
          <p:cNvPr id="10" name="TextBox 9"/>
          <p:cNvSpPr txBox="1"/>
          <p:nvPr/>
        </p:nvSpPr>
        <p:spPr>
          <a:xfrm>
            <a:off x="3214678" y="0"/>
            <a:ext cx="2000264" cy="1569660"/>
          </a:xfrm>
          <a:prstGeom prst="rect">
            <a:avLst/>
          </a:prstGeom>
          <a:noFill/>
        </p:spPr>
        <p:txBody>
          <a:bodyPr wrap="square" rtlCol="0">
            <a:spAutoFit/>
          </a:bodyPr>
          <a:lstStyle/>
          <a:p>
            <a:r>
              <a:rPr lang="en-AU" dirty="0" smtClean="0">
                <a:solidFill>
                  <a:srgbClr val="990099"/>
                </a:solidFill>
              </a:rPr>
              <a:t>Seashores swim with there tails. There tail goes in and out they use there tail to swim</a:t>
            </a:r>
            <a:r>
              <a:rPr lang="en-AU" sz="2400" dirty="0" smtClean="0"/>
              <a:t>.</a:t>
            </a:r>
            <a:endParaRPr lang="en-AU" sz="24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rot="314703">
            <a:off x="3939183" y="2441373"/>
            <a:ext cx="1922287" cy="1872482"/>
          </a:xfrm>
          <a:prstGeom prst="rect">
            <a:avLst/>
          </a:prstGeom>
          <a:noFill/>
        </p:spPr>
      </p:pic>
      <p:cxnSp>
        <p:nvCxnSpPr>
          <p:cNvPr id="8" name="Straight Arrow Connector 7"/>
          <p:cNvCxnSpPr/>
          <p:nvPr/>
        </p:nvCxnSpPr>
        <p:spPr>
          <a:xfrm rot="16200000" flipH="1">
            <a:off x="1071538" y="3286124"/>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215074" y="0"/>
            <a:ext cx="2928926" cy="3139321"/>
          </a:xfrm>
          <a:prstGeom prst="rect">
            <a:avLst/>
          </a:prstGeom>
          <a:noFill/>
        </p:spPr>
        <p:txBody>
          <a:bodyPr wrap="square" rtlCol="0">
            <a:spAutoFit/>
          </a:bodyPr>
          <a:lstStyle/>
          <a:p>
            <a:r>
              <a:rPr lang="en-AU" dirty="0" smtClean="0">
                <a:solidFill>
                  <a:srgbClr val="2211FB"/>
                </a:solidFill>
              </a:rPr>
              <a:t>Seahorses have curly tails.</a:t>
            </a:r>
            <a:r>
              <a:rPr lang="en-AU" dirty="0" smtClean="0"/>
              <a:t> </a:t>
            </a:r>
            <a:r>
              <a:rPr lang="en-AU" dirty="0" smtClean="0">
                <a:solidFill>
                  <a:srgbClr val="FFFF00"/>
                </a:solidFill>
              </a:rPr>
              <a:t>They can be tiny and can grow to 30 centimetres. </a:t>
            </a:r>
            <a:r>
              <a:rPr lang="en-AU" dirty="0" smtClean="0">
                <a:solidFill>
                  <a:srgbClr val="2211FB"/>
                </a:solidFill>
              </a:rPr>
              <a:t>It’s head is like a horses head. </a:t>
            </a:r>
            <a:r>
              <a:rPr lang="en-AU" dirty="0" smtClean="0">
                <a:solidFill>
                  <a:srgbClr val="FF0000"/>
                </a:solidFill>
              </a:rPr>
              <a:t>They</a:t>
            </a:r>
            <a:r>
              <a:rPr lang="en-AU" dirty="0" smtClean="0"/>
              <a:t> </a:t>
            </a:r>
            <a:r>
              <a:rPr lang="en-AU" dirty="0" smtClean="0">
                <a:solidFill>
                  <a:srgbClr val="FF0000"/>
                </a:solidFill>
              </a:rPr>
              <a:t>can  change different colours  depending on it’s mood. </a:t>
            </a:r>
            <a:r>
              <a:rPr lang="en-AU" dirty="0" smtClean="0">
                <a:solidFill>
                  <a:srgbClr val="FF0000"/>
                </a:solidFill>
              </a:rPr>
              <a:t>Seahorses like warm water. They are generally  found in shallow water near the coastline. Seahorses</a:t>
            </a:r>
            <a:r>
              <a:rPr lang="en-AU" dirty="0" smtClean="0">
                <a:solidFill>
                  <a:srgbClr val="FF0000"/>
                </a:solidFill>
              </a:rPr>
              <a:t> do not like being by themselves</a:t>
            </a:r>
            <a:r>
              <a:rPr lang="en-AU" dirty="0" smtClean="0">
                <a:solidFill>
                  <a:srgbClr val="FF0000"/>
                </a:solidFill>
              </a:rPr>
              <a:t>                                                                                                                                       </a:t>
            </a:r>
            <a:endParaRPr lang="en-AU" dirty="0">
              <a:solidFill>
                <a:srgbClr val="FF0000"/>
              </a:solidFill>
            </a:endParaRPr>
          </a:p>
        </p:txBody>
      </p:sp>
      <p:sp>
        <p:nvSpPr>
          <p:cNvPr id="9" name="TextBox 8"/>
          <p:cNvSpPr txBox="1"/>
          <p:nvPr/>
        </p:nvSpPr>
        <p:spPr>
          <a:xfrm>
            <a:off x="0" y="0"/>
            <a:ext cx="2928926" cy="2585323"/>
          </a:xfrm>
          <a:prstGeom prst="rect">
            <a:avLst/>
          </a:prstGeom>
          <a:noFill/>
        </p:spPr>
        <p:txBody>
          <a:bodyPr wrap="square" rtlCol="0">
            <a:spAutoFit/>
          </a:bodyPr>
          <a:lstStyle/>
          <a:p>
            <a:r>
              <a:rPr lang="en-AU" dirty="0" smtClean="0">
                <a:solidFill>
                  <a:srgbClr val="2211FB"/>
                </a:solidFill>
              </a:rPr>
              <a:t>Seahorses  have predators like crabs, rays and tuna. Storms are dangerous for seahorses because they can get blown to shore. </a:t>
            </a:r>
            <a:r>
              <a:rPr lang="en-AU" dirty="0" smtClean="0">
                <a:solidFill>
                  <a:srgbClr val="FF0000"/>
                </a:solidFill>
              </a:rPr>
              <a:t>Seahorses eat brine shrimp, tiny fish and plankton. They are an omnivore which it’s plants as well</a:t>
            </a:r>
            <a:endParaRPr lang="en-AU" dirty="0">
              <a:solidFill>
                <a:srgbClr val="FF0000"/>
              </a:solidFill>
            </a:endParaRPr>
          </a:p>
        </p:txBody>
      </p:sp>
      <p:pic>
        <p:nvPicPr>
          <p:cNvPr id="2" name="Picture 2" descr="Record breaker"/>
          <p:cNvPicPr>
            <a:picLocks noChangeAspect="1" noChangeArrowheads="1"/>
          </p:cNvPicPr>
          <p:nvPr/>
        </p:nvPicPr>
        <p:blipFill>
          <a:blip r:embed="rId4" cstate="print"/>
          <a:srcRect/>
          <a:stretch>
            <a:fillRect/>
          </a:stretch>
        </p:blipFill>
        <p:spPr bwMode="auto">
          <a:xfrm>
            <a:off x="5715008" y="3500438"/>
            <a:ext cx="1905000" cy="1152526"/>
          </a:xfrm>
          <a:prstGeom prst="rect">
            <a:avLst/>
          </a:prstGeom>
          <a:noFill/>
        </p:spPr>
      </p:pic>
      <p:sp>
        <p:nvSpPr>
          <p:cNvPr id="10" name="TextBox 9"/>
          <p:cNvSpPr txBox="1"/>
          <p:nvPr/>
        </p:nvSpPr>
        <p:spPr>
          <a:xfrm>
            <a:off x="3214678" y="0"/>
            <a:ext cx="2000264" cy="1569660"/>
          </a:xfrm>
          <a:prstGeom prst="rect">
            <a:avLst/>
          </a:prstGeom>
          <a:noFill/>
        </p:spPr>
        <p:txBody>
          <a:bodyPr wrap="square" rtlCol="0">
            <a:spAutoFit/>
          </a:bodyPr>
          <a:lstStyle/>
          <a:p>
            <a:r>
              <a:rPr lang="en-AU" dirty="0" smtClean="0">
                <a:solidFill>
                  <a:srgbClr val="990099"/>
                </a:solidFill>
              </a:rPr>
              <a:t>Seashores swim with there tails. There tail goes in and out they use there tail to swim</a:t>
            </a:r>
            <a:r>
              <a:rPr lang="en-AU" sz="2400" dirty="0" smtClean="0"/>
              <a:t>.</a:t>
            </a:r>
            <a:endParaRPr lang="en-AU" sz="24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rot="314703">
            <a:off x="3939183" y="2441373"/>
            <a:ext cx="1922287" cy="1872482"/>
          </a:xfrm>
          <a:prstGeom prst="rect">
            <a:avLst/>
          </a:prstGeom>
          <a:noFill/>
        </p:spPr>
      </p:pic>
      <p:cxnSp>
        <p:nvCxnSpPr>
          <p:cNvPr id="8" name="Straight Arrow Connector 7"/>
          <p:cNvCxnSpPr/>
          <p:nvPr/>
        </p:nvCxnSpPr>
        <p:spPr>
          <a:xfrm rot="16200000" flipH="1">
            <a:off x="1071538" y="3286124"/>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215074" y="0"/>
            <a:ext cx="2928926" cy="3139321"/>
          </a:xfrm>
          <a:prstGeom prst="rect">
            <a:avLst/>
          </a:prstGeom>
          <a:noFill/>
        </p:spPr>
        <p:txBody>
          <a:bodyPr wrap="square" rtlCol="0">
            <a:spAutoFit/>
          </a:bodyPr>
          <a:lstStyle/>
          <a:p>
            <a:r>
              <a:rPr lang="en-AU" dirty="0" smtClean="0">
                <a:solidFill>
                  <a:srgbClr val="2211FB"/>
                </a:solidFill>
              </a:rPr>
              <a:t>Seahorses have curly tails.</a:t>
            </a:r>
            <a:r>
              <a:rPr lang="en-AU" dirty="0" smtClean="0"/>
              <a:t> </a:t>
            </a:r>
            <a:r>
              <a:rPr lang="en-AU" dirty="0" smtClean="0">
                <a:solidFill>
                  <a:srgbClr val="FFFF00"/>
                </a:solidFill>
              </a:rPr>
              <a:t>They can be tiny and can grow to 30 centimetres. </a:t>
            </a:r>
            <a:r>
              <a:rPr lang="en-AU" dirty="0" smtClean="0">
                <a:solidFill>
                  <a:srgbClr val="2211FB"/>
                </a:solidFill>
              </a:rPr>
              <a:t>It’s head is like a horses head. </a:t>
            </a:r>
            <a:r>
              <a:rPr lang="en-AU" dirty="0" smtClean="0">
                <a:solidFill>
                  <a:srgbClr val="FF0000"/>
                </a:solidFill>
              </a:rPr>
              <a:t>They</a:t>
            </a:r>
            <a:r>
              <a:rPr lang="en-AU" dirty="0" smtClean="0"/>
              <a:t> </a:t>
            </a:r>
            <a:r>
              <a:rPr lang="en-AU" dirty="0" smtClean="0">
                <a:solidFill>
                  <a:srgbClr val="FF0000"/>
                </a:solidFill>
              </a:rPr>
              <a:t>can  change different colours  depending on it’s mood. </a:t>
            </a:r>
            <a:r>
              <a:rPr lang="en-AU" dirty="0" smtClean="0">
                <a:solidFill>
                  <a:srgbClr val="FF0000"/>
                </a:solidFill>
              </a:rPr>
              <a:t>Seahorses like warm water. They are generally  found in shallow water near the coastline. Seahorses</a:t>
            </a:r>
            <a:r>
              <a:rPr lang="en-AU" dirty="0" smtClean="0">
                <a:solidFill>
                  <a:srgbClr val="FF0000"/>
                </a:solidFill>
              </a:rPr>
              <a:t> do not like being by themselves</a:t>
            </a:r>
            <a:r>
              <a:rPr lang="en-AU" dirty="0" smtClean="0">
                <a:solidFill>
                  <a:srgbClr val="FF0000"/>
                </a:solidFill>
              </a:rPr>
              <a:t>                                                                                                                                       </a:t>
            </a:r>
            <a:endParaRPr lang="en-AU" dirty="0">
              <a:solidFill>
                <a:srgbClr val="FF0000"/>
              </a:solidFill>
            </a:endParaRPr>
          </a:p>
        </p:txBody>
      </p:sp>
      <p:sp>
        <p:nvSpPr>
          <p:cNvPr id="9" name="TextBox 8"/>
          <p:cNvSpPr txBox="1"/>
          <p:nvPr/>
        </p:nvSpPr>
        <p:spPr>
          <a:xfrm>
            <a:off x="0" y="0"/>
            <a:ext cx="2928926" cy="2585323"/>
          </a:xfrm>
          <a:prstGeom prst="rect">
            <a:avLst/>
          </a:prstGeom>
          <a:noFill/>
        </p:spPr>
        <p:txBody>
          <a:bodyPr wrap="square" rtlCol="0">
            <a:spAutoFit/>
          </a:bodyPr>
          <a:lstStyle/>
          <a:p>
            <a:r>
              <a:rPr lang="en-AU" dirty="0" smtClean="0">
                <a:solidFill>
                  <a:srgbClr val="2211FB"/>
                </a:solidFill>
              </a:rPr>
              <a:t>Seahorses  have predators like crabs, rays and tuna. Storms are dangerous for seahorses because they can get blown to shore. </a:t>
            </a:r>
            <a:r>
              <a:rPr lang="en-AU" dirty="0" smtClean="0">
                <a:solidFill>
                  <a:srgbClr val="FF0000"/>
                </a:solidFill>
              </a:rPr>
              <a:t>Seahorses eat brine shrimp, tiny fish and plankton. They are an omnivore which it’s plants as well</a:t>
            </a:r>
            <a:endParaRPr lang="en-AU" dirty="0">
              <a:solidFill>
                <a:srgbClr val="FF0000"/>
              </a:solidFill>
            </a:endParaRPr>
          </a:p>
        </p:txBody>
      </p:sp>
      <p:pic>
        <p:nvPicPr>
          <p:cNvPr id="2" name="Picture 2" descr="Record breaker"/>
          <p:cNvPicPr>
            <a:picLocks noChangeAspect="1" noChangeArrowheads="1"/>
          </p:cNvPicPr>
          <p:nvPr/>
        </p:nvPicPr>
        <p:blipFill>
          <a:blip r:embed="rId4" cstate="print"/>
          <a:srcRect/>
          <a:stretch>
            <a:fillRect/>
          </a:stretch>
        </p:blipFill>
        <p:spPr bwMode="auto">
          <a:xfrm>
            <a:off x="5715008" y="3500438"/>
            <a:ext cx="1905000" cy="1152526"/>
          </a:xfrm>
          <a:prstGeom prst="rect">
            <a:avLst/>
          </a:prstGeom>
          <a:noFill/>
        </p:spPr>
      </p:pic>
      <p:sp>
        <p:nvSpPr>
          <p:cNvPr id="10" name="TextBox 9"/>
          <p:cNvSpPr txBox="1"/>
          <p:nvPr/>
        </p:nvSpPr>
        <p:spPr>
          <a:xfrm>
            <a:off x="3214678" y="0"/>
            <a:ext cx="2000264" cy="1569660"/>
          </a:xfrm>
          <a:prstGeom prst="rect">
            <a:avLst/>
          </a:prstGeom>
          <a:noFill/>
        </p:spPr>
        <p:txBody>
          <a:bodyPr wrap="square" rtlCol="0">
            <a:spAutoFit/>
          </a:bodyPr>
          <a:lstStyle/>
          <a:p>
            <a:r>
              <a:rPr lang="en-AU" dirty="0" smtClean="0">
                <a:solidFill>
                  <a:srgbClr val="990099"/>
                </a:solidFill>
              </a:rPr>
              <a:t>Seashores swim with there tails. There tail goes in and out they use there tail to swim</a:t>
            </a:r>
            <a:r>
              <a:rPr lang="en-AU" sz="2400" dirty="0" smtClean="0"/>
              <a:t>.</a:t>
            </a:r>
            <a:endParaRPr lang="en-AU" sz="2400" dirty="0"/>
          </a:p>
        </p:txBody>
      </p:sp>
      <p:cxnSp>
        <p:nvCxnSpPr>
          <p:cNvPr id="19" name="Straight Arrow Connector 18"/>
          <p:cNvCxnSpPr/>
          <p:nvPr/>
        </p:nvCxnSpPr>
        <p:spPr>
          <a:xfrm flipV="1">
            <a:off x="3000364" y="4357694"/>
            <a:ext cx="1143008" cy="357190"/>
          </a:xfrm>
          <a:prstGeom prst="straightConnector1">
            <a:avLst/>
          </a:prstGeom>
          <a:ln w="38100">
            <a:solidFill>
              <a:srgbClr val="F51199"/>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143372" y="4143380"/>
            <a:ext cx="500066" cy="369332"/>
          </a:xfrm>
          <a:prstGeom prst="rect">
            <a:avLst/>
          </a:prstGeom>
          <a:noFill/>
        </p:spPr>
        <p:txBody>
          <a:bodyPr wrap="square" rtlCol="0">
            <a:spAutoFit/>
          </a:bodyPr>
          <a:lstStyle/>
          <a:p>
            <a:r>
              <a:rPr lang="en-AU" dirty="0" smtClean="0"/>
              <a:t>Tail</a:t>
            </a:r>
            <a:endParaRPr lang="en-AU"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44981"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rot="314703">
            <a:off x="3939183" y="2441373"/>
            <a:ext cx="1922287" cy="1872482"/>
          </a:xfrm>
          <a:prstGeom prst="rect">
            <a:avLst/>
          </a:prstGeom>
          <a:noFill/>
        </p:spPr>
      </p:pic>
      <p:cxnSp>
        <p:nvCxnSpPr>
          <p:cNvPr id="8" name="Straight Arrow Connector 7"/>
          <p:cNvCxnSpPr/>
          <p:nvPr/>
        </p:nvCxnSpPr>
        <p:spPr>
          <a:xfrm rot="16200000" flipH="1">
            <a:off x="1071538" y="3286124"/>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
        <p:nvSpPr>
          <p:cNvPr id="6" name="TextBox 5"/>
          <p:cNvSpPr txBox="1"/>
          <p:nvPr/>
        </p:nvSpPr>
        <p:spPr>
          <a:xfrm>
            <a:off x="6215074" y="0"/>
            <a:ext cx="2928926" cy="3139321"/>
          </a:xfrm>
          <a:prstGeom prst="rect">
            <a:avLst/>
          </a:prstGeom>
          <a:noFill/>
        </p:spPr>
        <p:txBody>
          <a:bodyPr wrap="square" rtlCol="0">
            <a:spAutoFit/>
          </a:bodyPr>
          <a:lstStyle/>
          <a:p>
            <a:r>
              <a:rPr lang="en-AU" dirty="0" smtClean="0">
                <a:solidFill>
                  <a:srgbClr val="2211FB"/>
                </a:solidFill>
              </a:rPr>
              <a:t>Seahorses have curly tails.</a:t>
            </a:r>
            <a:r>
              <a:rPr lang="en-AU" dirty="0" smtClean="0"/>
              <a:t> </a:t>
            </a:r>
            <a:r>
              <a:rPr lang="en-AU" dirty="0" smtClean="0">
                <a:solidFill>
                  <a:srgbClr val="FFFF00"/>
                </a:solidFill>
              </a:rPr>
              <a:t>They can be tiny and can grow to 30 centimetres. </a:t>
            </a:r>
            <a:r>
              <a:rPr lang="en-AU" dirty="0" smtClean="0">
                <a:solidFill>
                  <a:srgbClr val="2211FB"/>
                </a:solidFill>
              </a:rPr>
              <a:t>It’s head is like a horses head. </a:t>
            </a:r>
            <a:r>
              <a:rPr lang="en-AU" dirty="0" smtClean="0">
                <a:solidFill>
                  <a:srgbClr val="FF0000"/>
                </a:solidFill>
              </a:rPr>
              <a:t>They</a:t>
            </a:r>
            <a:r>
              <a:rPr lang="en-AU" dirty="0" smtClean="0"/>
              <a:t> </a:t>
            </a:r>
            <a:r>
              <a:rPr lang="en-AU" dirty="0" smtClean="0">
                <a:solidFill>
                  <a:srgbClr val="FF0000"/>
                </a:solidFill>
              </a:rPr>
              <a:t>can  change different colours  depending on it’s mood. </a:t>
            </a:r>
            <a:r>
              <a:rPr lang="en-AU" dirty="0" smtClean="0">
                <a:solidFill>
                  <a:srgbClr val="FF0000"/>
                </a:solidFill>
              </a:rPr>
              <a:t>Seahorses like warm water. They are generally  found in shallow water near the coastline. Seahorses</a:t>
            </a:r>
            <a:r>
              <a:rPr lang="en-AU" dirty="0" smtClean="0">
                <a:solidFill>
                  <a:srgbClr val="FF0000"/>
                </a:solidFill>
              </a:rPr>
              <a:t> do not like being by themselves</a:t>
            </a:r>
            <a:r>
              <a:rPr lang="en-AU" dirty="0" smtClean="0">
                <a:solidFill>
                  <a:srgbClr val="FF0000"/>
                </a:solidFill>
              </a:rPr>
              <a:t>                                                                                                                                       </a:t>
            </a:r>
            <a:endParaRPr lang="en-AU" dirty="0">
              <a:solidFill>
                <a:srgbClr val="FF0000"/>
              </a:solidFill>
            </a:endParaRPr>
          </a:p>
        </p:txBody>
      </p:sp>
      <p:sp>
        <p:nvSpPr>
          <p:cNvPr id="9" name="TextBox 8"/>
          <p:cNvSpPr txBox="1"/>
          <p:nvPr/>
        </p:nvSpPr>
        <p:spPr>
          <a:xfrm>
            <a:off x="0" y="0"/>
            <a:ext cx="2928926" cy="2585323"/>
          </a:xfrm>
          <a:prstGeom prst="rect">
            <a:avLst/>
          </a:prstGeom>
          <a:noFill/>
        </p:spPr>
        <p:txBody>
          <a:bodyPr wrap="square" rtlCol="0">
            <a:spAutoFit/>
          </a:bodyPr>
          <a:lstStyle/>
          <a:p>
            <a:r>
              <a:rPr lang="en-AU" dirty="0" smtClean="0">
                <a:solidFill>
                  <a:srgbClr val="2211FB"/>
                </a:solidFill>
              </a:rPr>
              <a:t>Seahorses  have predators like crabs, rays and tuna. Storms are dangerous for seahorses because they can get blown to shore. </a:t>
            </a:r>
            <a:r>
              <a:rPr lang="en-AU" dirty="0" smtClean="0">
                <a:solidFill>
                  <a:srgbClr val="FF0000"/>
                </a:solidFill>
              </a:rPr>
              <a:t>Seahorses eat brine shrimp, tiny fish and plankton. They are an omnivore which it’s plants as well</a:t>
            </a:r>
            <a:endParaRPr lang="en-AU" dirty="0">
              <a:solidFill>
                <a:srgbClr val="FF0000"/>
              </a:solidFill>
            </a:endParaRPr>
          </a:p>
        </p:txBody>
      </p:sp>
      <p:pic>
        <p:nvPicPr>
          <p:cNvPr id="2" name="Picture 2" descr="Record breaker"/>
          <p:cNvPicPr>
            <a:picLocks noChangeAspect="1" noChangeArrowheads="1"/>
          </p:cNvPicPr>
          <p:nvPr/>
        </p:nvPicPr>
        <p:blipFill>
          <a:blip r:embed="rId4" cstate="print"/>
          <a:srcRect/>
          <a:stretch>
            <a:fillRect/>
          </a:stretch>
        </p:blipFill>
        <p:spPr bwMode="auto">
          <a:xfrm>
            <a:off x="5715008" y="3500438"/>
            <a:ext cx="1905000" cy="1152526"/>
          </a:xfrm>
          <a:prstGeom prst="rect">
            <a:avLst/>
          </a:prstGeom>
          <a:noFill/>
        </p:spPr>
      </p:pic>
      <p:sp>
        <p:nvSpPr>
          <p:cNvPr id="10" name="TextBox 9"/>
          <p:cNvSpPr txBox="1"/>
          <p:nvPr/>
        </p:nvSpPr>
        <p:spPr>
          <a:xfrm>
            <a:off x="3214678" y="0"/>
            <a:ext cx="2000264" cy="1569660"/>
          </a:xfrm>
          <a:prstGeom prst="rect">
            <a:avLst/>
          </a:prstGeom>
          <a:noFill/>
        </p:spPr>
        <p:txBody>
          <a:bodyPr wrap="square" rtlCol="0">
            <a:spAutoFit/>
          </a:bodyPr>
          <a:lstStyle/>
          <a:p>
            <a:r>
              <a:rPr lang="en-AU" dirty="0" smtClean="0">
                <a:solidFill>
                  <a:srgbClr val="990099"/>
                </a:solidFill>
              </a:rPr>
              <a:t>Seashores swim with there tails. There tail goes in and out they use there tail to swim</a:t>
            </a:r>
            <a:r>
              <a:rPr lang="en-AU" sz="2400" dirty="0" smtClean="0"/>
              <a:t>.</a:t>
            </a:r>
            <a:endParaRPr lang="en-AU" sz="2400" dirty="0"/>
          </a:p>
        </p:txBody>
      </p:sp>
      <p:cxnSp>
        <p:nvCxnSpPr>
          <p:cNvPr id="19" name="Straight Arrow Connector 18"/>
          <p:cNvCxnSpPr/>
          <p:nvPr/>
        </p:nvCxnSpPr>
        <p:spPr>
          <a:xfrm flipV="1">
            <a:off x="3000364" y="4357694"/>
            <a:ext cx="1143008" cy="357190"/>
          </a:xfrm>
          <a:prstGeom prst="straightConnector1">
            <a:avLst/>
          </a:prstGeom>
          <a:ln w="38100">
            <a:solidFill>
              <a:srgbClr val="F51199"/>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143372" y="4143380"/>
            <a:ext cx="500066" cy="369332"/>
          </a:xfrm>
          <a:prstGeom prst="rect">
            <a:avLst/>
          </a:prstGeom>
          <a:noFill/>
        </p:spPr>
        <p:txBody>
          <a:bodyPr wrap="square" rtlCol="0">
            <a:spAutoFit/>
          </a:bodyPr>
          <a:lstStyle/>
          <a:p>
            <a:r>
              <a:rPr lang="en-AU" dirty="0" smtClean="0"/>
              <a:t>Tail</a:t>
            </a:r>
            <a:endParaRPr lang="en-AU"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28728" y="1785926"/>
            <a:ext cx="6400800" cy="1752600"/>
          </a:xfrm>
        </p:spPr>
        <p:txBody>
          <a:bodyPr/>
          <a:lstStyle/>
          <a:p>
            <a:r>
              <a:rPr lang="en-AU" dirty="0" smtClean="0">
                <a:solidFill>
                  <a:srgbClr val="F51199"/>
                </a:solidFill>
                <a:latin typeface="Algerian" pitchFamily="82" charset="0"/>
              </a:rPr>
              <a:t>Thankyou </a:t>
            </a:r>
            <a:r>
              <a:rPr lang="en-AU" dirty="0" smtClean="0">
                <a:solidFill>
                  <a:srgbClr val="990099"/>
                </a:solidFill>
                <a:latin typeface="Algerian" pitchFamily="82" charset="0"/>
              </a:rPr>
              <a:t>for</a:t>
            </a:r>
            <a:r>
              <a:rPr lang="en-AU" dirty="0" smtClean="0">
                <a:solidFill>
                  <a:srgbClr val="F51199"/>
                </a:solidFill>
                <a:latin typeface="Algerian" pitchFamily="82" charset="0"/>
              </a:rPr>
              <a:t> </a:t>
            </a:r>
            <a:r>
              <a:rPr lang="en-AU" dirty="0" smtClean="0">
                <a:solidFill>
                  <a:srgbClr val="FB11C9"/>
                </a:solidFill>
                <a:latin typeface="Algerian" pitchFamily="82" charset="0"/>
              </a:rPr>
              <a:t>watching</a:t>
            </a:r>
            <a:endParaRPr lang="en-AU" dirty="0">
              <a:solidFill>
                <a:srgbClr val="FB11C9"/>
              </a:solidFill>
              <a:latin typeface="Algerian" pitchFamily="82"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0"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rot="829739">
            <a:off x="-87318" y="1848664"/>
            <a:ext cx="1658722" cy="1615745"/>
          </a:xfrm>
          <a:prstGeom prst="rect">
            <a:avLst/>
          </a:prstGeom>
          <a:noFill/>
        </p:spPr>
      </p:pic>
      <p:cxnSp>
        <p:nvCxnSpPr>
          <p:cNvPr id="8" name="Straight Arrow Connector 7"/>
          <p:cNvCxnSpPr/>
          <p:nvPr/>
        </p:nvCxnSpPr>
        <p:spPr>
          <a:xfrm rot="16200000" flipH="1">
            <a:off x="1071538" y="3214686"/>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0"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rot="829739">
            <a:off x="169061" y="2032184"/>
            <a:ext cx="1658722" cy="1615745"/>
          </a:xfrm>
          <a:prstGeom prst="rect">
            <a:avLst/>
          </a:prstGeom>
          <a:noFill/>
        </p:spPr>
      </p:pic>
      <p:cxnSp>
        <p:nvCxnSpPr>
          <p:cNvPr id="8" name="Straight Arrow Connector 7"/>
          <p:cNvCxnSpPr/>
          <p:nvPr/>
        </p:nvCxnSpPr>
        <p:spPr>
          <a:xfrm rot="16200000" flipH="1">
            <a:off x="1071538" y="3214686"/>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0"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rot="829739">
            <a:off x="169061" y="2246498"/>
            <a:ext cx="1658722" cy="1615745"/>
          </a:xfrm>
          <a:prstGeom prst="rect">
            <a:avLst/>
          </a:prstGeom>
          <a:noFill/>
        </p:spPr>
      </p:pic>
      <p:cxnSp>
        <p:nvCxnSpPr>
          <p:cNvPr id="8" name="Straight Arrow Connector 7"/>
          <p:cNvCxnSpPr/>
          <p:nvPr/>
        </p:nvCxnSpPr>
        <p:spPr>
          <a:xfrm rot="16200000" flipH="1">
            <a:off x="1071538" y="3214686"/>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0"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rot="1160991">
            <a:off x="169061" y="2246498"/>
            <a:ext cx="1658722" cy="1615745"/>
          </a:xfrm>
          <a:prstGeom prst="rect">
            <a:avLst/>
          </a:prstGeom>
          <a:noFill/>
        </p:spPr>
      </p:pic>
      <p:cxnSp>
        <p:nvCxnSpPr>
          <p:cNvPr id="8" name="Straight Arrow Connector 7"/>
          <p:cNvCxnSpPr/>
          <p:nvPr/>
        </p:nvCxnSpPr>
        <p:spPr>
          <a:xfrm rot="16200000" flipH="1">
            <a:off x="1071538" y="3214686"/>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la0001\AppData\Local\Microsoft\Windows\Temporary Internet Files\Content.IE5\GQ3QNBR0\MC900058155[1].wmf"/>
          <p:cNvPicPr>
            <a:picLocks noChangeAspect="1" noChangeArrowheads="1"/>
          </p:cNvPicPr>
          <p:nvPr/>
        </p:nvPicPr>
        <p:blipFill>
          <a:blip r:embed="rId2" cstate="print"/>
          <a:srcRect/>
          <a:stretch>
            <a:fillRect/>
          </a:stretch>
        </p:blipFill>
        <p:spPr bwMode="auto">
          <a:xfrm>
            <a:off x="0" y="3214686"/>
            <a:ext cx="9188981" cy="3643314"/>
          </a:xfrm>
          <a:prstGeom prst="rect">
            <a:avLst/>
          </a:prstGeom>
          <a:noFill/>
        </p:spPr>
      </p:pic>
      <p:pic>
        <p:nvPicPr>
          <p:cNvPr id="1028" name="Picture 4" descr="C:\Users\fla0001\AppData\Local\Microsoft\Windows\Temporary Internet Files\Content.IE5\OCEA8WFB\MC900020660[1].wmf"/>
          <p:cNvPicPr>
            <a:picLocks noChangeAspect="1" noChangeArrowheads="1"/>
          </p:cNvPicPr>
          <p:nvPr/>
        </p:nvPicPr>
        <p:blipFill>
          <a:blip r:embed="rId3" cstate="print"/>
          <a:srcRect/>
          <a:stretch>
            <a:fillRect/>
          </a:stretch>
        </p:blipFill>
        <p:spPr bwMode="auto">
          <a:xfrm rot="1160991">
            <a:off x="220830" y="2443716"/>
            <a:ext cx="1658722" cy="1615745"/>
          </a:xfrm>
          <a:prstGeom prst="rect">
            <a:avLst/>
          </a:prstGeom>
          <a:noFill/>
        </p:spPr>
      </p:pic>
      <p:cxnSp>
        <p:nvCxnSpPr>
          <p:cNvPr id="8" name="Straight Arrow Connector 7"/>
          <p:cNvCxnSpPr/>
          <p:nvPr/>
        </p:nvCxnSpPr>
        <p:spPr>
          <a:xfrm rot="16200000" flipH="1">
            <a:off x="1071538" y="3214686"/>
            <a:ext cx="1000132" cy="142876"/>
          </a:xfrm>
          <a:prstGeom prst="straightConnector1">
            <a:avLst/>
          </a:prstGeom>
          <a:ln>
            <a:solidFill>
              <a:srgbClr val="2211FB"/>
            </a:solidFill>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071538" y="2500306"/>
            <a:ext cx="1071570" cy="369332"/>
          </a:xfrm>
          <a:prstGeom prst="rect">
            <a:avLst/>
          </a:prstGeom>
          <a:noFill/>
        </p:spPr>
        <p:txBody>
          <a:bodyPr wrap="square" rtlCol="0">
            <a:spAutoFit/>
          </a:bodyPr>
          <a:lstStyle/>
          <a:p>
            <a:r>
              <a:rPr lang="en-AU" dirty="0" smtClean="0"/>
              <a:t>seaweed</a:t>
            </a:r>
            <a:endParaRPr lang="en-A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TotalTime>
  <Words>2143</Words>
  <Application>Microsoft Office PowerPoint</Application>
  <PresentationFormat>On-screen Show (4:3)</PresentationFormat>
  <Paragraphs>101</Paragraphs>
  <Slides>46</Slides>
  <Notes>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FLA0001</dc:creator>
  <cp:lastModifiedBy>FLA0001</cp:lastModifiedBy>
  <cp:revision>15</cp:revision>
  <dcterms:created xsi:type="dcterms:W3CDTF">2010-07-29T04:47:16Z</dcterms:created>
  <dcterms:modified xsi:type="dcterms:W3CDTF">2010-08-26T02:28:23Z</dcterms:modified>
</cp:coreProperties>
</file>